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429" r:id="rId3"/>
    <p:sldId id="438" r:id="rId4"/>
    <p:sldId id="439" r:id="rId5"/>
    <p:sldId id="440" r:id="rId6"/>
    <p:sldId id="441" r:id="rId7"/>
    <p:sldId id="442" r:id="rId8"/>
    <p:sldId id="443" r:id="rId9"/>
  </p:sldIdLst>
  <p:sldSz cx="9144000" cy="6858000" type="screen4x3"/>
  <p:notesSz cx="7099300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F40CC2"/>
    <a:srgbClr val="8855E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>
        <p:scale>
          <a:sx n="75" d="100"/>
          <a:sy n="75" d="100"/>
        </p:scale>
        <p:origin x="-2580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7D6C40-78E9-4C64-95B4-DF38027697BE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7D54497-BC1B-4182-85CE-E102B40B3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779F4-632D-454B-9598-F0613CE83EB6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62481-6FE5-4CD1-898F-1BEFE24818C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A3D2C-9D9A-4FD7-9372-BCB33AE1CFA5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1FCA9-FF75-4566-841A-6E90B84B055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395536" y="2636912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pl-PL" sz="6600" dirty="0" smtClean="0">
                <a:latin typeface="Arial Black" pitchFamily="34" charset="0"/>
              </a:rPr>
              <a:t>PODSTAWY</a:t>
            </a:r>
            <a:br>
              <a:rPr lang="pl-PL" sz="6600" dirty="0" smtClean="0">
                <a:latin typeface="Arial Black" pitchFamily="34" charset="0"/>
              </a:rPr>
            </a:br>
            <a:r>
              <a:rPr lang="pl-PL" sz="6600" dirty="0" smtClean="0">
                <a:latin typeface="Arial Black" pitchFamily="34" charset="0"/>
              </a:rPr>
              <a:t>RYSUNKU</a:t>
            </a:r>
            <a:br>
              <a:rPr lang="pl-PL" sz="6600" dirty="0" smtClean="0">
                <a:latin typeface="Arial Black" pitchFamily="34" charset="0"/>
              </a:rPr>
            </a:br>
            <a:r>
              <a:rPr lang="pl-PL" sz="6600" dirty="0" smtClean="0">
                <a:latin typeface="Arial Black" pitchFamily="34" charset="0"/>
              </a:rPr>
              <a:t>TECHNICZNEGO</a:t>
            </a:r>
            <a:endParaRPr lang="pl-PL" sz="6600" dirty="0"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2060848"/>
            <a:ext cx="2857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pl-PL" sz="3600" b="1" dirty="0" smtClean="0">
                <a:solidFill>
                  <a:schemeClr val="bg1"/>
                </a:solidFill>
              </a:rPr>
              <a:t>Wymiarowanie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pl-PL" sz="3600" b="1" dirty="0" smtClean="0">
                <a:solidFill>
                  <a:schemeClr val="bg1"/>
                </a:solidFill>
              </a:rPr>
              <a:t>Wymiarowanie</a:t>
            </a:r>
          </a:p>
        </p:txBody>
      </p:sp>
      <p:sp>
        <p:nvSpPr>
          <p:cNvPr id="3" name="Prostokąt 2"/>
          <p:cNvSpPr/>
          <p:nvPr/>
        </p:nvSpPr>
        <p:spPr>
          <a:xfrm>
            <a:off x="107504" y="836712"/>
            <a:ext cx="89644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Aby rysunek techniczny mógł stanowić podstawę do wykonania jakiegoś przedmiotu nie wystarczy bezbłędne narysowanie go w rzutach prostokątnych. Same rzuty, bowiem informują nas o kształcie przedmiotu i szczegółach jego wyglądu, ale nie mówią nic o jego wielkości. Konieczne zatem jest uzupełnienie takiego rysunku wymiarami danego przedmiotu - czyli zwymiarowanie go.</a:t>
            </a:r>
            <a:endParaRPr lang="pl-PL" sz="2800" dirty="0"/>
          </a:p>
        </p:txBody>
      </p:sp>
      <p:sp>
        <p:nvSpPr>
          <p:cNvPr id="4" name="Prostokąt 3"/>
          <p:cNvSpPr/>
          <p:nvPr/>
        </p:nvSpPr>
        <p:spPr>
          <a:xfrm>
            <a:off x="179512" y="4780309"/>
            <a:ext cx="8712968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pl-PL" sz="2800" dirty="0" smtClean="0"/>
              <a:t>jest to podawanie wymiarów przedmiotów na rysunkach technicznych za pomocą linii, liczb i znaków wymiarowych.</a:t>
            </a:r>
            <a:endParaRPr lang="pl-PL" sz="2800" dirty="0"/>
          </a:p>
        </p:txBody>
      </p:sp>
      <p:sp>
        <p:nvSpPr>
          <p:cNvPr id="5" name="Prostokąt 4"/>
          <p:cNvSpPr/>
          <p:nvPr/>
        </p:nvSpPr>
        <p:spPr>
          <a:xfrm>
            <a:off x="179512" y="4276253"/>
            <a:ext cx="8712968" cy="523220"/>
          </a:xfrm>
          <a:prstGeom prst="rect">
            <a:avLst/>
          </a:prstGeom>
          <a:solidFill>
            <a:srgbClr val="FF6600"/>
          </a:solidFill>
        </p:spPr>
        <p:txBody>
          <a:bodyPr wrap="square">
            <a:spAutoFit/>
          </a:bodyPr>
          <a:lstStyle/>
          <a:p>
            <a:r>
              <a:rPr lang="pl-PL" sz="2800" b="1" dirty="0" smtClean="0"/>
              <a:t>Wymiarowanie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pl-PL" sz="3600" b="1" dirty="0" smtClean="0">
                <a:solidFill>
                  <a:schemeClr val="bg1"/>
                </a:solidFill>
              </a:rPr>
              <a:t>Wymiarowanie</a:t>
            </a:r>
          </a:p>
        </p:txBody>
      </p:sp>
      <p:sp>
        <p:nvSpPr>
          <p:cNvPr id="3" name="Prostokąt 2"/>
          <p:cNvSpPr/>
          <p:nvPr/>
        </p:nvSpPr>
        <p:spPr>
          <a:xfrm>
            <a:off x="72008" y="4060229"/>
            <a:ext cx="89644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Rysunek techniczny będący podstawą wykonania przedmiotu, narysowany bez wymiarów albo z błędami i brakami w zakresie wymiarowania nie ma żadnej wartości.</a:t>
            </a:r>
            <a:endParaRPr lang="pl-PL" sz="2800" dirty="0"/>
          </a:p>
        </p:txBody>
      </p:sp>
      <p:sp>
        <p:nvSpPr>
          <p:cNvPr id="4" name="Prostokąt 3"/>
          <p:cNvSpPr/>
          <p:nvPr/>
        </p:nvSpPr>
        <p:spPr>
          <a:xfrm>
            <a:off x="179512" y="1541110"/>
            <a:ext cx="8712968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pl-PL" sz="2800" dirty="0" smtClean="0"/>
              <a:t>jest jedną z najważniejszych czynności związanych ze sporządzeniem rysunku technicznego. Umożliwia ono odczytanie rysunku i wykonanie przedmiotu zgodnie z wymaganiami konstruktora.</a:t>
            </a:r>
            <a:endParaRPr lang="pl-PL" sz="2800" dirty="0"/>
          </a:p>
        </p:txBody>
      </p:sp>
      <p:sp>
        <p:nvSpPr>
          <p:cNvPr id="5" name="Prostokąt 4"/>
          <p:cNvSpPr/>
          <p:nvPr/>
        </p:nvSpPr>
        <p:spPr>
          <a:xfrm>
            <a:off x="179512" y="1037054"/>
            <a:ext cx="8712968" cy="523220"/>
          </a:xfrm>
          <a:prstGeom prst="rect">
            <a:avLst/>
          </a:prstGeom>
          <a:solidFill>
            <a:srgbClr val="FF6600"/>
          </a:solidFill>
        </p:spPr>
        <p:txBody>
          <a:bodyPr wrap="square">
            <a:spAutoFit/>
          </a:bodyPr>
          <a:lstStyle/>
          <a:p>
            <a:r>
              <a:rPr lang="pl-PL" sz="2800" b="1" dirty="0" smtClean="0"/>
              <a:t>Wymiarowanie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pl-PL" sz="3600" b="1" dirty="0" smtClean="0">
                <a:solidFill>
                  <a:schemeClr val="bg1"/>
                </a:solidFill>
              </a:rPr>
              <a:t>Wymiarowanie</a:t>
            </a:r>
          </a:p>
        </p:txBody>
      </p:sp>
      <p:sp>
        <p:nvSpPr>
          <p:cNvPr id="4" name="Prostokąt 3"/>
          <p:cNvSpPr/>
          <p:nvPr/>
        </p:nvSpPr>
        <p:spPr>
          <a:xfrm>
            <a:off x="179512" y="1988840"/>
            <a:ext cx="8712968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pl-PL" sz="2800" dirty="0" smtClean="0"/>
              <a:t> linii wymiarowych i pomocniczych linii wymiarowych</a:t>
            </a:r>
          </a:p>
          <a:p>
            <a:pPr lvl="0">
              <a:buFont typeface="Arial" pitchFamily="34" charset="0"/>
              <a:buChar char="•"/>
            </a:pPr>
            <a:r>
              <a:rPr lang="pl-PL" sz="2800" dirty="0" smtClean="0"/>
              <a:t> strzałek wymiarowych</a:t>
            </a:r>
          </a:p>
          <a:p>
            <a:pPr lvl="0">
              <a:buFont typeface="Arial" pitchFamily="34" charset="0"/>
              <a:buChar char="•"/>
            </a:pPr>
            <a:r>
              <a:rPr lang="pl-PL" sz="2800" dirty="0" smtClean="0"/>
              <a:t> liczb wymiarowych</a:t>
            </a:r>
          </a:p>
          <a:p>
            <a:pPr lvl="0">
              <a:buFont typeface="Arial" pitchFamily="34" charset="0"/>
              <a:buChar char="•"/>
            </a:pPr>
            <a:r>
              <a:rPr lang="pl-PL" sz="2800" dirty="0" smtClean="0"/>
              <a:t> znaków wymiarowych</a:t>
            </a:r>
            <a:endParaRPr lang="pl-PL" sz="2800" dirty="0"/>
          </a:p>
        </p:txBody>
      </p:sp>
      <p:sp>
        <p:nvSpPr>
          <p:cNvPr id="5" name="Prostokąt 4"/>
          <p:cNvSpPr/>
          <p:nvPr/>
        </p:nvSpPr>
        <p:spPr>
          <a:xfrm>
            <a:off x="179512" y="1037054"/>
            <a:ext cx="8712968" cy="954107"/>
          </a:xfrm>
          <a:prstGeom prst="rect">
            <a:avLst/>
          </a:prstGeom>
          <a:solidFill>
            <a:srgbClr val="FF6600"/>
          </a:solidFill>
        </p:spPr>
        <p:txBody>
          <a:bodyPr wrap="square">
            <a:spAutoFit/>
          </a:bodyPr>
          <a:lstStyle/>
          <a:p>
            <a:r>
              <a:rPr lang="pl-PL" sz="2800" b="1" dirty="0" smtClean="0"/>
              <a:t>Ogólne zasady wymiarowania w rysunku technicznym maszynowym dotyczą: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>
              <a:spcBef>
                <a:spcPct val="0"/>
              </a:spcBef>
            </a:pPr>
            <a:r>
              <a:rPr lang="pl-PL" sz="3600" b="1" dirty="0" smtClean="0">
                <a:solidFill>
                  <a:schemeClr val="bg1"/>
                </a:solidFill>
              </a:rPr>
              <a:t>Linie wymiarowe i pomocnicze linie wymiarowe</a:t>
            </a:r>
          </a:p>
        </p:txBody>
      </p:sp>
      <p:sp>
        <p:nvSpPr>
          <p:cNvPr id="4" name="Prostokąt 3"/>
          <p:cNvSpPr/>
          <p:nvPr/>
        </p:nvSpPr>
        <p:spPr>
          <a:xfrm>
            <a:off x="0" y="764704"/>
            <a:ext cx="5220072" cy="60016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pl-PL" sz="2400" dirty="0" smtClean="0"/>
              <a:t>Linie wymiarowe rysuje się linią ciągłą cienką równolegle do wymiarowanego odcinka w odległości co najmniej 10 mm, zakończone są grotami dotykającymi ostrzem krawędzi przedmiotu, pomocniczych linii wymiarowych lub osi symetrii.</a:t>
            </a:r>
            <a:br>
              <a:rPr lang="pl-PL" sz="2400" dirty="0" smtClean="0"/>
            </a:br>
            <a:r>
              <a:rPr lang="pl-PL" sz="2400" u="sng" dirty="0" smtClean="0"/>
              <a:t>Linie wymiarowe nie mogą się przecinać.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Pomocnicze linie wymiarowe są to linie ciągłe cienkie, będące przedłużeniami linii rysunku. Rysuje się je prostopadle do mierzonego odcinka.</a:t>
            </a:r>
            <a:br>
              <a:rPr lang="pl-PL" sz="2400" dirty="0" smtClean="0"/>
            </a:br>
            <a:r>
              <a:rPr lang="pl-PL" sz="2400" u="sng" dirty="0" smtClean="0"/>
              <a:t>Pomocnicze linie wymiarowe mogą się przecinać.</a:t>
            </a:r>
          </a:p>
          <a:p>
            <a:endParaRPr lang="pl-PL" sz="2400" dirty="0"/>
          </a:p>
        </p:txBody>
      </p:sp>
      <p:pic>
        <p:nvPicPr>
          <p:cNvPr id="7" name="Obraz 6" descr="http://czajek3.republika.pl/linwy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340768"/>
            <a:ext cx="3384376" cy="498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pl-PL" sz="3600" b="1" dirty="0" smtClean="0">
                <a:solidFill>
                  <a:schemeClr val="bg1"/>
                </a:solidFill>
              </a:rPr>
              <a:t>Strzałki wymiarowe</a:t>
            </a:r>
          </a:p>
        </p:txBody>
      </p:sp>
      <p:sp>
        <p:nvSpPr>
          <p:cNvPr id="4" name="Prostokąt 3"/>
          <p:cNvSpPr/>
          <p:nvPr/>
        </p:nvSpPr>
        <p:spPr>
          <a:xfrm>
            <a:off x="0" y="696987"/>
            <a:ext cx="5220072" cy="62324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pl-PL" sz="2100" dirty="0" smtClean="0"/>
              <a:t>Prawidłowy kształt grotów przedstawia rysunek (1). Długość grota powinna wynosić </a:t>
            </a:r>
            <a:br>
              <a:rPr lang="pl-PL" sz="2100" dirty="0" smtClean="0"/>
            </a:br>
            <a:r>
              <a:rPr lang="pl-PL" sz="2100" dirty="0" smtClean="0"/>
              <a:t>6-8 grubości linii zarysu przedmiotu, lecz nie mniej niż 2,5 </a:t>
            </a:r>
            <a:r>
              <a:rPr lang="pl-PL" sz="2100" dirty="0" err="1" smtClean="0"/>
              <a:t>mm</a:t>
            </a:r>
            <a:r>
              <a:rPr lang="pl-PL" sz="2100" dirty="0" smtClean="0"/>
              <a:t>. Groty powinny być zaczernione. Na szkicach odręcznych dopuszcza się stosowanie grotów niezaczernionych (rys. 2). Długość grotów powinna być jednakowa dla wszystkich wymiarów na rysunku.</a:t>
            </a:r>
            <a:br>
              <a:rPr lang="pl-PL" sz="2100" dirty="0" smtClean="0"/>
            </a:br>
            <a:r>
              <a:rPr lang="pl-PL" sz="2100" dirty="0" smtClean="0"/>
              <a:t>Zasadniczo ostrza grotów powinny dotykać od wewnątrz linii, między którymi wymiar podajemy (rys 3).</a:t>
            </a:r>
            <a:br>
              <a:rPr lang="pl-PL" sz="2100" dirty="0" smtClean="0"/>
            </a:br>
            <a:r>
              <a:rPr lang="pl-PL" sz="2100" dirty="0" smtClean="0"/>
              <a:t>Przy podawaniu małych wymiarów groty można umieszczać na zewnątrz tych linii, na przedłużeniach linii wymiarowej (rys 4).</a:t>
            </a:r>
            <a:br>
              <a:rPr lang="pl-PL" sz="2100" dirty="0" smtClean="0"/>
            </a:br>
            <a:r>
              <a:rPr lang="pl-PL" sz="2100" dirty="0" smtClean="0"/>
              <a:t>Dopuszcza się zastępowanie grotów cienkimi kreskami o długości co najmniej 3,5 mm, nachylonymi pod kątem 45</a:t>
            </a:r>
            <a:r>
              <a:rPr lang="pl-PL" sz="2100" baseline="30000" dirty="0" smtClean="0"/>
              <a:t>o</a:t>
            </a:r>
            <a:r>
              <a:rPr lang="pl-PL" sz="2100" dirty="0" smtClean="0"/>
              <a:t> do linii wymiarowej (rys 5).</a:t>
            </a:r>
            <a:endParaRPr lang="pl-PL" sz="2100" dirty="0"/>
          </a:p>
        </p:txBody>
      </p:sp>
      <p:pic>
        <p:nvPicPr>
          <p:cNvPr id="5" name="Obraz 4" descr="http://czajek3.republika.pl/strzwy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764704"/>
            <a:ext cx="3168352" cy="609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pl-PL" sz="3600" b="1" dirty="0" smtClean="0">
                <a:solidFill>
                  <a:schemeClr val="bg1"/>
                </a:solidFill>
              </a:rPr>
              <a:t>Liczby wymiarowe</a:t>
            </a:r>
          </a:p>
        </p:txBody>
      </p:sp>
      <p:sp>
        <p:nvSpPr>
          <p:cNvPr id="4" name="Prostokąt 3"/>
          <p:cNvSpPr/>
          <p:nvPr/>
        </p:nvSpPr>
        <p:spPr>
          <a:xfrm>
            <a:off x="0" y="764704"/>
            <a:ext cx="5652120" cy="5940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pl-PL" sz="2000" b="1" dirty="0" smtClean="0"/>
              <a:t>Na rysunkach technicznych maszynowych wymiary liniowe (długościowe) podaje się w milimetrach, przy czym oznaczenie "mm" </a:t>
            </a:r>
            <a:r>
              <a:rPr lang="pl-PL" sz="2000" b="1" u="sng" dirty="0" smtClean="0"/>
              <a:t>pomija się</a:t>
            </a:r>
            <a:r>
              <a:rPr lang="pl-PL" sz="2000" b="1" dirty="0" smtClean="0"/>
              <a:t>.</a:t>
            </a:r>
            <a:endParaRPr lang="pl-PL" sz="2000" dirty="0" smtClean="0"/>
          </a:p>
          <a:p>
            <a:r>
              <a:rPr lang="pl-PL" sz="2000" dirty="0" smtClean="0"/>
              <a:t>Liczby wymiarowe pisze się nad liniami wymiarowymi w odległości 0,5 - 1,5 mm od nich, mniej więcej na środku (rys.1)</a:t>
            </a:r>
            <a:br>
              <a:rPr lang="pl-PL" sz="2000" dirty="0" smtClean="0"/>
            </a:br>
            <a:r>
              <a:rPr lang="pl-PL" sz="2000" dirty="0" smtClean="0"/>
              <a:t>Jeżeli linia wymiarowa jest krótka, to liczbę wymiarową można napisać nad jej przedłużeniem (rys. 2)</a:t>
            </a:r>
            <a:br>
              <a:rPr lang="pl-PL" sz="2000" dirty="0" smtClean="0"/>
            </a:br>
            <a:r>
              <a:rPr lang="pl-PL" sz="2000" dirty="0" smtClean="0"/>
              <a:t>Na wszystkich rysunkach wykonanych na jednym arkuszu liczby wymiarowe powinny mieć jednakową wysokość, niezależnie od wielkości rzutów i wartości wymiarów.</a:t>
            </a:r>
            <a:br>
              <a:rPr lang="pl-PL" sz="2000" dirty="0" smtClean="0"/>
            </a:br>
            <a:r>
              <a:rPr lang="pl-PL" sz="2000" dirty="0" smtClean="0"/>
              <a:t>Należy unikać umieszczania liczb wymiarowych na liniach zarysu przedmiotu, osiach i liniach kreskowania przekrojów.</a:t>
            </a:r>
            <a:br>
              <a:rPr lang="pl-PL" sz="2000" dirty="0" smtClean="0"/>
            </a:br>
            <a:r>
              <a:rPr lang="pl-PL" sz="2000" dirty="0" smtClean="0"/>
              <a:t>Wymiary powinny być tak rozmieszczone, żeby jak najwięcej z nich można było odczytać patrząc na rysunek od dołu lub od prawej strony (rys. 3)</a:t>
            </a:r>
            <a:endParaRPr lang="pl-PL" sz="2000" dirty="0"/>
          </a:p>
        </p:txBody>
      </p:sp>
      <p:pic>
        <p:nvPicPr>
          <p:cNvPr id="5" name="Obraz 4" descr="http://czajek3.republika.pl/liczbywy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836712"/>
            <a:ext cx="3600400" cy="5830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pl-PL" sz="3600" b="1" dirty="0" smtClean="0">
                <a:solidFill>
                  <a:schemeClr val="bg1"/>
                </a:solidFill>
              </a:rPr>
              <a:t>Znaki wymiarowe</a:t>
            </a:r>
          </a:p>
        </p:txBody>
      </p:sp>
      <p:sp>
        <p:nvSpPr>
          <p:cNvPr id="4" name="Prostokąt 3"/>
          <p:cNvSpPr/>
          <p:nvPr/>
        </p:nvSpPr>
        <p:spPr>
          <a:xfrm>
            <a:off x="0" y="764704"/>
            <a:ext cx="4644008" cy="60016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pl-PL" sz="2400" dirty="0" smtClean="0"/>
              <a:t>Do wymiarowania wielkości średnic i promieni krzywizn stosujemy specjalne znaki wymiarowe. </a:t>
            </a:r>
            <a:br>
              <a:rPr lang="pl-PL" sz="2400" dirty="0" smtClean="0"/>
            </a:br>
            <a:r>
              <a:rPr lang="pl-PL" sz="2400" b="1" dirty="0" smtClean="0"/>
              <a:t>Średnice</a:t>
            </a:r>
            <a:r>
              <a:rPr lang="pl-PL" sz="2400" dirty="0" smtClean="0"/>
              <a:t> wymiarujemy poprzedzając liczbę wymiarową znakiem</a:t>
            </a:r>
            <a:r>
              <a:rPr lang="pl-PL" sz="2400" smtClean="0"/>
              <a:t> ø</a:t>
            </a:r>
            <a:r>
              <a:rPr lang="pl-PL" sz="2400" dirty="0" smtClean="0"/>
              <a:t> (fi).</a:t>
            </a:r>
            <a:br>
              <a:rPr lang="pl-PL" sz="2400" dirty="0" smtClean="0"/>
            </a:br>
            <a:r>
              <a:rPr lang="pl-PL" sz="2400" b="1" dirty="0" smtClean="0"/>
              <a:t>Promienie</a:t>
            </a:r>
            <a:r>
              <a:rPr lang="pl-PL" sz="2400" dirty="0" smtClean="0"/>
              <a:t> łuków wymiarujemy poprzedzając liczbę wymiarową znakiem </a:t>
            </a:r>
            <a:r>
              <a:rPr lang="pl-PL" sz="2400" b="1" dirty="0" smtClean="0"/>
              <a:t>R</a:t>
            </a:r>
            <a:r>
              <a:rPr lang="pl-PL" sz="2400" dirty="0" smtClean="0"/>
              <a:t>. Linię wymiarową prowadzi się od środka łuku i zakańcza się grotem tylko od strony łuku (rys.) </a:t>
            </a:r>
            <a:r>
              <a:rPr lang="pl-PL" sz="2400" b="1" dirty="0" smtClean="0"/>
              <a:t>Grubość</a:t>
            </a:r>
            <a:r>
              <a:rPr lang="pl-PL" sz="2400" dirty="0" smtClean="0"/>
              <a:t> płaskich przedmiotów o nieskomplikowanych kształtach zaznaczamy poprzedzając liczbę wymiarową znakiem </a:t>
            </a:r>
            <a:r>
              <a:rPr lang="pl-PL" sz="2400" b="1" dirty="0" smtClean="0"/>
              <a:t>x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pic>
        <p:nvPicPr>
          <p:cNvPr id="5" name="Obraz 4" descr="http://czajek3.republika.pl/znakwy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916831"/>
            <a:ext cx="4427984" cy="338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9160</TotalTime>
  <Words>231</Words>
  <Application>Microsoft Office PowerPoint</Application>
  <PresentationFormat>Pokaz na ekranie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PODSTAWY RYSUNKU TECHNICZNEGO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Płyta główna</dc:title>
  <dc:creator>Admin</dc:creator>
  <cp:lastModifiedBy>admin</cp:lastModifiedBy>
  <cp:revision>207</cp:revision>
  <dcterms:created xsi:type="dcterms:W3CDTF">2012-03-30T07:41:34Z</dcterms:created>
  <dcterms:modified xsi:type="dcterms:W3CDTF">2020-03-18T16:24:52Z</dcterms:modified>
</cp:coreProperties>
</file>