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209" autoAdjust="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77914A69-8CD8-495B-8AD4-257BAE7B83A2}"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77914A69-8CD8-495B-8AD4-257BAE7B83A2}"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914A69-8CD8-495B-8AD4-257BAE7B83A2}" type="slidenum">
              <a:rPr lang="pl-PL" smtClean="0"/>
              <a:pPr/>
              <a:t>‹#›</a:t>
            </a:fld>
            <a:endParaRPr lang="pl-PL"/>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FA2160DC-F498-4D6C-BADB-3EDBCACBCFEC}" type="datetimeFigureOut">
              <a:rPr lang="pl-PL" smtClean="0"/>
              <a:pPr/>
              <a:t>2012-05-22</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77914A69-8CD8-495B-8AD4-257BAE7B83A2}"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2160DC-F498-4D6C-BADB-3EDBCACBCFEC}" type="datetimeFigureOut">
              <a:rPr lang="pl-PL" smtClean="0"/>
              <a:pPr/>
              <a:t>2012-05-22</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7914A69-8CD8-495B-8AD4-257BAE7B83A2}"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D:\Monika\monika1\HIszpania%202\DSCN4123.AV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solidFill>
                  <a:schemeClr val="accent1">
                    <a:lumMod val="60000"/>
                    <a:lumOff val="40000"/>
                  </a:schemeClr>
                </a:solidFill>
              </a:rPr>
              <a:t>Comenius 2012</a:t>
            </a:r>
            <a:br>
              <a:rPr lang="pl-PL" dirty="0" smtClean="0">
                <a:solidFill>
                  <a:schemeClr val="accent1">
                    <a:lumMod val="60000"/>
                    <a:lumOff val="40000"/>
                  </a:schemeClr>
                </a:solidFill>
              </a:rPr>
            </a:br>
            <a:r>
              <a:rPr lang="pl-PL" dirty="0" smtClean="0">
                <a:solidFill>
                  <a:schemeClr val="accent1">
                    <a:lumMod val="60000"/>
                    <a:lumOff val="40000"/>
                  </a:schemeClr>
                </a:solidFill>
              </a:rPr>
              <a:t>21.04-28.04</a:t>
            </a:r>
            <a:endParaRPr lang="pl-PL" dirty="0">
              <a:solidFill>
                <a:schemeClr val="accent1">
                  <a:lumMod val="60000"/>
                  <a:lumOff val="40000"/>
                </a:schemeClr>
              </a:solidFill>
            </a:endParaRPr>
          </a:p>
        </p:txBody>
      </p:sp>
      <p:sp>
        <p:nvSpPr>
          <p:cNvPr id="3" name="Podtytuł 2"/>
          <p:cNvSpPr>
            <a:spLocks noGrp="1"/>
          </p:cNvSpPr>
          <p:nvPr>
            <p:ph type="subTitle" idx="1"/>
          </p:nvPr>
        </p:nvSpPr>
        <p:spPr/>
        <p:txBody>
          <a:bodyPr/>
          <a:lstStyle/>
          <a:p>
            <a:r>
              <a:rPr lang="pl-PL" dirty="0" smtClean="0">
                <a:solidFill>
                  <a:schemeClr val="accent1">
                    <a:lumMod val="60000"/>
                    <a:lumOff val="40000"/>
                  </a:schemeClr>
                </a:solidFill>
              </a:rPr>
              <a:t>Hiszpania</a:t>
            </a:r>
            <a:endParaRPr lang="pl-PL" dirty="0">
              <a:solidFill>
                <a:schemeClr val="accent1">
                  <a:lumMod val="60000"/>
                  <a:lumOff val="40000"/>
                </a:schemeClr>
              </a:solidFill>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P4240102.JPG"/>
          <p:cNvPicPr>
            <a:picLocks noGrp="1" noChangeAspect="1" noChangeArrowheads="1"/>
          </p:cNvPicPr>
          <p:nvPr>
            <p:ph idx="1"/>
          </p:nvPr>
        </p:nvPicPr>
        <p:blipFill>
          <a:blip r:embed="rId2" cstate="print"/>
          <a:srcRect/>
          <a:stretch>
            <a:fillRect/>
          </a:stretch>
        </p:blipFill>
        <p:spPr bwMode="auto">
          <a:xfrm>
            <a:off x="857224" y="357166"/>
            <a:ext cx="2702129" cy="3602839"/>
          </a:xfrm>
          <a:prstGeom prst="rect">
            <a:avLst/>
          </a:prstGeom>
          <a:noFill/>
          <a:ln>
            <a:solidFill>
              <a:srgbClr val="00B0F0"/>
            </a:solidFill>
          </a:ln>
        </p:spPr>
      </p:pic>
      <p:pic>
        <p:nvPicPr>
          <p:cNvPr id="7171" name="Picture 3" descr="J:\P4240132.JPG"/>
          <p:cNvPicPr>
            <a:picLocks noChangeAspect="1" noChangeArrowheads="1"/>
          </p:cNvPicPr>
          <p:nvPr/>
        </p:nvPicPr>
        <p:blipFill>
          <a:blip r:embed="rId3" cstate="print"/>
          <a:srcRect/>
          <a:stretch>
            <a:fillRect/>
          </a:stretch>
        </p:blipFill>
        <p:spPr bwMode="auto">
          <a:xfrm>
            <a:off x="642910" y="4143380"/>
            <a:ext cx="3143272" cy="2357453"/>
          </a:xfrm>
          <a:prstGeom prst="rect">
            <a:avLst/>
          </a:prstGeom>
          <a:noFill/>
          <a:ln>
            <a:solidFill>
              <a:srgbClr val="00B0F0"/>
            </a:solidFill>
          </a:ln>
        </p:spPr>
      </p:pic>
      <p:pic>
        <p:nvPicPr>
          <p:cNvPr id="7172" name="Picture 4" descr="D:\Monika\monika1\HIszpania 2\DSCN4012.JPG"/>
          <p:cNvPicPr>
            <a:picLocks noChangeAspect="1" noChangeArrowheads="1"/>
          </p:cNvPicPr>
          <p:nvPr/>
        </p:nvPicPr>
        <p:blipFill>
          <a:blip r:embed="rId4" cstate="print"/>
          <a:srcRect/>
          <a:stretch>
            <a:fillRect/>
          </a:stretch>
        </p:blipFill>
        <p:spPr bwMode="auto">
          <a:xfrm>
            <a:off x="4286248" y="267944"/>
            <a:ext cx="4000528" cy="2999793"/>
          </a:xfrm>
          <a:prstGeom prst="rect">
            <a:avLst/>
          </a:prstGeom>
          <a:noFill/>
          <a:ln>
            <a:solidFill>
              <a:srgbClr val="00B0F0"/>
            </a:solidFill>
          </a:ln>
        </p:spPr>
      </p:pic>
      <p:sp>
        <p:nvSpPr>
          <p:cNvPr id="9" name="pole tekstowe 8"/>
          <p:cNvSpPr txBox="1"/>
          <p:nvPr/>
        </p:nvSpPr>
        <p:spPr>
          <a:xfrm>
            <a:off x="4500562" y="3286124"/>
            <a:ext cx="3786214" cy="523220"/>
          </a:xfrm>
          <a:prstGeom prst="rect">
            <a:avLst/>
          </a:prstGeom>
          <a:noFill/>
        </p:spPr>
        <p:txBody>
          <a:bodyPr wrap="square" rtlCol="0">
            <a:spAutoFit/>
          </a:bodyPr>
          <a:lstStyle/>
          <a:p>
            <a:r>
              <a:rPr lang="pl-PL" sz="1400" dirty="0" smtClean="0"/>
              <a:t>Nie sposób było jednak uniknąć problemów, chociażby obcierająca metka od bluzki.</a:t>
            </a:r>
            <a:endParaRPr lang="pl-PL" sz="1400" dirty="0"/>
          </a:p>
        </p:txBody>
      </p:sp>
      <p:pic>
        <p:nvPicPr>
          <p:cNvPr id="7173" name="Picture 5" descr="J:\P4240117.JPG"/>
          <p:cNvPicPr>
            <a:picLocks noChangeAspect="1" noChangeArrowheads="1"/>
          </p:cNvPicPr>
          <p:nvPr/>
        </p:nvPicPr>
        <p:blipFill>
          <a:blip r:embed="rId5" cstate="print"/>
          <a:srcRect/>
          <a:stretch>
            <a:fillRect/>
          </a:stretch>
        </p:blipFill>
        <p:spPr bwMode="auto">
          <a:xfrm>
            <a:off x="4500562" y="3929066"/>
            <a:ext cx="3571900" cy="2678924"/>
          </a:xfrm>
          <a:prstGeom prst="rect">
            <a:avLst/>
          </a:prstGeom>
          <a:noFill/>
          <a:ln>
            <a:solidFill>
              <a:srgbClr val="00B0F0"/>
            </a:solidFill>
          </a:ln>
        </p:spPr>
      </p:pic>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25.04.-środa</a:t>
            </a:r>
            <a:endParaRPr lang="pl-PL" dirty="0"/>
          </a:p>
        </p:txBody>
      </p:sp>
      <p:sp>
        <p:nvSpPr>
          <p:cNvPr id="3" name="Symbol zastępczy zawartości 2"/>
          <p:cNvSpPr>
            <a:spLocks noGrp="1"/>
          </p:cNvSpPr>
          <p:nvPr>
            <p:ph idx="1"/>
          </p:nvPr>
        </p:nvSpPr>
        <p:spPr/>
        <p:txBody>
          <a:bodyPr/>
          <a:lstStyle/>
          <a:p>
            <a:pPr>
              <a:buNone/>
            </a:pPr>
            <a:r>
              <a:rPr lang="pl-PL" dirty="0" smtClean="0"/>
              <a:t>	</a:t>
            </a:r>
            <a:r>
              <a:rPr lang="pl-PL" sz="2000" dirty="0" smtClean="0"/>
              <a:t>Rankiem wszyscy spotkaliśmy się w szkole, po czym udaliśmy się na lekcje wraz z hiszpańskimi uczniami. Nie rozumiałyśmy zbyt wiele, jednak dzięki dobrej woli Hiszpanów miałyśmy tłumaczone co jest tematem ich rozmów. Po zakończeniu lekcji i zjedzeniu lunchu przygotowane były dla nas wszelkiego rodzaju gry, od koszykówki przez siatkówkę aż do piłki nożnej. W upalnym słońcu taki wysiłek dał się we znaki. Wyczerpani udaliśmy się na obiad. Po zjedzeniu niespodziewanie rozkręciła się wzajemna nauka tańców z różnych krajów np. zorba, polka. Było to bardzo ciekawe doświadczenie i jednocześnie świetna zabawa. </a:t>
            </a:r>
            <a:r>
              <a:rPr lang="pl-PL" sz="2000" dirty="0" smtClean="0"/>
              <a:t>Potem mieliśmy </a:t>
            </a:r>
            <a:r>
              <a:rPr lang="pl-PL" sz="2000" dirty="0" smtClean="0"/>
              <a:t>czas wolny, aby móc się przygotować do balu przebierańców, który odbył się tamtego wieczora. </a:t>
            </a:r>
            <a:r>
              <a:rPr lang="pl-PL" sz="2000" dirty="0" smtClean="0"/>
              <a:t>Takim oto miłym akcentem  </a:t>
            </a:r>
            <a:r>
              <a:rPr lang="pl-PL" sz="2000" dirty="0" smtClean="0"/>
              <a:t>zakończył się kolejny dzień pobytu w Hiszpanii.</a:t>
            </a:r>
            <a:endParaRPr lang="pl-PL" dirty="0"/>
          </a:p>
        </p:txBody>
      </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SCN4123.AVI">
            <a:hlinkClick r:id="" action="ppaction://media"/>
          </p:cNvPr>
          <p:cNvPicPr>
            <a:picLocks noGrp="1" noRot="1" noChangeAspect="1"/>
          </p:cNvPicPr>
          <p:nvPr>
            <p:ph idx="1"/>
            <a:videoFile r:link="rId1"/>
          </p:nvPr>
        </p:nvPicPr>
        <p:blipFill>
          <a:blip r:embed="rId3"/>
          <a:stretch>
            <a:fillRect/>
          </a:stretch>
        </p:blipFill>
        <p:spPr>
          <a:xfrm>
            <a:off x="1142976" y="1428736"/>
            <a:ext cx="6310357" cy="4732768"/>
          </a:xfrm>
          <a:prstGeom prst="rect">
            <a:avLst/>
          </a:prstGeom>
        </p:spPr>
      </p:pic>
      <p:sp>
        <p:nvSpPr>
          <p:cNvPr id="5" name="pole tekstowe 4"/>
          <p:cNvSpPr txBox="1"/>
          <p:nvPr/>
        </p:nvSpPr>
        <p:spPr>
          <a:xfrm>
            <a:off x="1285852" y="642918"/>
            <a:ext cx="5572164" cy="307777"/>
          </a:xfrm>
          <a:prstGeom prst="rect">
            <a:avLst/>
          </a:prstGeom>
          <a:noFill/>
        </p:spPr>
        <p:txBody>
          <a:bodyPr wrap="square" rtlCol="0">
            <a:spAutoFit/>
          </a:bodyPr>
          <a:lstStyle/>
          <a:p>
            <a:r>
              <a:rPr lang="pl-PL" sz="1400" dirty="0" smtClean="0"/>
              <a:t>Film przedstawiający naukę tańców.</a:t>
            </a:r>
            <a:endParaRPr lang="pl-PL" sz="1400" dirty="0"/>
          </a:p>
        </p:txBody>
      </p:sp>
    </p:spTree>
  </p:cSld>
  <p:clrMapOvr>
    <a:masterClrMapping/>
  </p:clrMapOvr>
  <p:transition spd="med">
    <p:blinds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P4250143.JPG"/>
          <p:cNvPicPr>
            <a:picLocks noGrp="1" noChangeAspect="1" noChangeArrowheads="1"/>
          </p:cNvPicPr>
          <p:nvPr>
            <p:ph idx="1"/>
          </p:nvPr>
        </p:nvPicPr>
        <p:blipFill>
          <a:blip r:embed="rId2" cstate="print"/>
          <a:srcRect/>
          <a:stretch>
            <a:fillRect/>
          </a:stretch>
        </p:blipFill>
        <p:spPr bwMode="auto">
          <a:xfrm>
            <a:off x="142844" y="142852"/>
            <a:ext cx="3333773" cy="2500330"/>
          </a:xfrm>
          <a:prstGeom prst="rect">
            <a:avLst/>
          </a:prstGeom>
          <a:noFill/>
          <a:effectLst>
            <a:softEdge rad="63500"/>
          </a:effectLst>
        </p:spPr>
      </p:pic>
      <p:pic>
        <p:nvPicPr>
          <p:cNvPr id="8195" name="Picture 3" descr="J:\P4250150.JPG"/>
          <p:cNvPicPr>
            <a:picLocks noChangeAspect="1" noChangeArrowheads="1"/>
          </p:cNvPicPr>
          <p:nvPr/>
        </p:nvPicPr>
        <p:blipFill>
          <a:blip r:embed="rId3" cstate="print"/>
          <a:srcRect/>
          <a:stretch>
            <a:fillRect/>
          </a:stretch>
        </p:blipFill>
        <p:spPr bwMode="auto">
          <a:xfrm>
            <a:off x="3286116" y="285728"/>
            <a:ext cx="2714644" cy="2035983"/>
          </a:xfrm>
          <a:prstGeom prst="rect">
            <a:avLst/>
          </a:prstGeom>
          <a:noFill/>
          <a:effectLst>
            <a:softEdge rad="63500"/>
          </a:effectLst>
        </p:spPr>
      </p:pic>
      <p:pic>
        <p:nvPicPr>
          <p:cNvPr id="8197" name="Picture 5" descr="J:\P4250148.JPG"/>
          <p:cNvPicPr>
            <a:picLocks noChangeAspect="1" noChangeArrowheads="1"/>
          </p:cNvPicPr>
          <p:nvPr/>
        </p:nvPicPr>
        <p:blipFill>
          <a:blip r:embed="rId4" cstate="print"/>
          <a:srcRect/>
          <a:stretch>
            <a:fillRect/>
          </a:stretch>
        </p:blipFill>
        <p:spPr bwMode="auto">
          <a:xfrm>
            <a:off x="6072198" y="357166"/>
            <a:ext cx="2857520" cy="2143140"/>
          </a:xfrm>
          <a:prstGeom prst="rect">
            <a:avLst/>
          </a:prstGeom>
          <a:noFill/>
          <a:effectLst>
            <a:softEdge rad="63500"/>
          </a:effectLst>
        </p:spPr>
      </p:pic>
      <p:pic>
        <p:nvPicPr>
          <p:cNvPr id="8198" name="Picture 6" descr="J:\P4250160.JPG"/>
          <p:cNvPicPr>
            <a:picLocks noChangeAspect="1" noChangeArrowheads="1"/>
          </p:cNvPicPr>
          <p:nvPr/>
        </p:nvPicPr>
        <p:blipFill>
          <a:blip r:embed="rId5" cstate="print"/>
          <a:srcRect/>
          <a:stretch>
            <a:fillRect/>
          </a:stretch>
        </p:blipFill>
        <p:spPr bwMode="auto">
          <a:xfrm>
            <a:off x="500034" y="2500306"/>
            <a:ext cx="3143272" cy="2357454"/>
          </a:xfrm>
          <a:prstGeom prst="rect">
            <a:avLst/>
          </a:prstGeom>
          <a:noFill/>
          <a:effectLst>
            <a:softEdge rad="63500"/>
          </a:effectLst>
        </p:spPr>
      </p:pic>
      <p:pic>
        <p:nvPicPr>
          <p:cNvPr id="8199" name="Picture 7" descr="J:\P4250173.JPG"/>
          <p:cNvPicPr>
            <a:picLocks noChangeAspect="1" noChangeArrowheads="1"/>
          </p:cNvPicPr>
          <p:nvPr/>
        </p:nvPicPr>
        <p:blipFill>
          <a:blip r:embed="rId6" cstate="print"/>
          <a:srcRect/>
          <a:stretch>
            <a:fillRect/>
          </a:stretch>
        </p:blipFill>
        <p:spPr bwMode="auto">
          <a:xfrm>
            <a:off x="3643306" y="2214554"/>
            <a:ext cx="3147973" cy="2360980"/>
          </a:xfrm>
          <a:prstGeom prst="rect">
            <a:avLst/>
          </a:prstGeom>
          <a:noFill/>
          <a:effectLst>
            <a:softEdge rad="63500"/>
          </a:effectLst>
        </p:spPr>
      </p:pic>
      <p:pic>
        <p:nvPicPr>
          <p:cNvPr id="8200" name="Picture 8" descr="J:\P4250183.JPG"/>
          <p:cNvPicPr>
            <a:picLocks noChangeAspect="1" noChangeArrowheads="1"/>
          </p:cNvPicPr>
          <p:nvPr/>
        </p:nvPicPr>
        <p:blipFill>
          <a:blip r:embed="rId7" cstate="print"/>
          <a:srcRect/>
          <a:stretch>
            <a:fillRect/>
          </a:stretch>
        </p:blipFill>
        <p:spPr bwMode="auto">
          <a:xfrm>
            <a:off x="3286116" y="4643446"/>
            <a:ext cx="2667018" cy="2000264"/>
          </a:xfrm>
          <a:prstGeom prst="rect">
            <a:avLst/>
          </a:prstGeom>
          <a:noFill/>
          <a:effectLst>
            <a:softEdge rad="63500"/>
          </a:effectLst>
        </p:spPr>
      </p:pic>
      <p:pic>
        <p:nvPicPr>
          <p:cNvPr id="8201" name="Picture 9" descr="J:\P4250175.JPG"/>
          <p:cNvPicPr>
            <a:picLocks noChangeAspect="1" noChangeArrowheads="1"/>
          </p:cNvPicPr>
          <p:nvPr/>
        </p:nvPicPr>
        <p:blipFill>
          <a:blip r:embed="rId8" cstate="print"/>
          <a:srcRect/>
          <a:stretch>
            <a:fillRect/>
          </a:stretch>
        </p:blipFill>
        <p:spPr bwMode="auto">
          <a:xfrm>
            <a:off x="142844" y="4643446"/>
            <a:ext cx="2738489" cy="2053867"/>
          </a:xfrm>
          <a:prstGeom prst="rect">
            <a:avLst/>
          </a:prstGeom>
          <a:noFill/>
          <a:effectLst>
            <a:softEdge rad="63500"/>
          </a:effectLst>
        </p:spPr>
      </p:pic>
      <p:pic>
        <p:nvPicPr>
          <p:cNvPr id="8202" name="Picture 10" descr="D:\Monika\monika1\HIszpania 2\DSCN4133.JPG"/>
          <p:cNvPicPr>
            <a:picLocks noChangeAspect="1" noChangeArrowheads="1"/>
          </p:cNvPicPr>
          <p:nvPr/>
        </p:nvPicPr>
        <p:blipFill>
          <a:blip r:embed="rId9" cstate="print"/>
          <a:srcRect/>
          <a:stretch>
            <a:fillRect/>
          </a:stretch>
        </p:blipFill>
        <p:spPr bwMode="auto">
          <a:xfrm>
            <a:off x="6215074" y="3000372"/>
            <a:ext cx="2800976" cy="3735386"/>
          </a:xfrm>
          <a:prstGeom prst="rect">
            <a:avLst/>
          </a:prstGeom>
          <a:noFill/>
          <a:effectLst>
            <a:softEdge rad="63500"/>
          </a:effectLst>
        </p:spPr>
      </p:pic>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26.04.-czwartek</a:t>
            </a:r>
            <a:endParaRPr lang="pl-PL" dirty="0"/>
          </a:p>
        </p:txBody>
      </p:sp>
      <p:sp>
        <p:nvSpPr>
          <p:cNvPr id="3" name="Symbol zastępczy zawartości 2"/>
          <p:cNvSpPr>
            <a:spLocks noGrp="1"/>
          </p:cNvSpPr>
          <p:nvPr>
            <p:ph idx="1"/>
          </p:nvPr>
        </p:nvSpPr>
        <p:spPr>
          <a:xfrm>
            <a:off x="285720" y="1214422"/>
            <a:ext cx="8686800" cy="1731961"/>
          </a:xfrm>
        </p:spPr>
        <p:txBody>
          <a:bodyPr/>
          <a:lstStyle/>
          <a:p>
            <a:pPr>
              <a:buNone/>
            </a:pPr>
            <a:r>
              <a:rPr lang="pl-PL" dirty="0" smtClean="0"/>
              <a:t>	</a:t>
            </a:r>
            <a:r>
              <a:rPr lang="pl-PL" sz="2000" dirty="0" smtClean="0"/>
              <a:t>W czwartkowy poranek wyruszyliśmy na wycieczkę do Sewilli. Zwiedziliśmy tam bardzo dużo katedr i kościołów, w tym Katedrę Świętej Marii, gdzie znajduje się grób Krzysztofa Kolumba. Obok budynku stała bardzo wysoka wieża, na którą można było wyjść i podziwiać piękny krajobraz. </a:t>
            </a:r>
            <a:endParaRPr lang="pl-PL" dirty="0"/>
          </a:p>
        </p:txBody>
      </p:sp>
      <p:pic>
        <p:nvPicPr>
          <p:cNvPr id="9218" name="Picture 2" descr="D:\Monika\monika1\HIszpania 2\DSCN4227.JPG"/>
          <p:cNvPicPr>
            <a:picLocks noChangeAspect="1" noChangeArrowheads="1"/>
          </p:cNvPicPr>
          <p:nvPr/>
        </p:nvPicPr>
        <p:blipFill>
          <a:blip r:embed="rId2" cstate="print"/>
          <a:srcRect/>
          <a:stretch>
            <a:fillRect/>
          </a:stretch>
        </p:blipFill>
        <p:spPr bwMode="auto">
          <a:xfrm>
            <a:off x="4500562" y="3000372"/>
            <a:ext cx="4310284" cy="3232064"/>
          </a:xfrm>
          <a:prstGeom prst="rect">
            <a:avLst/>
          </a:prstGeom>
          <a:noFill/>
          <a:ln w="57150">
            <a:solidFill>
              <a:schemeClr val="accent6">
                <a:lumMod val="60000"/>
                <a:lumOff val="40000"/>
              </a:schemeClr>
            </a:solidFill>
          </a:ln>
          <a:effectLst>
            <a:reflection blurRad="6350" stA="50000" endA="300" endPos="55000" dir="5400000" sy="-100000" algn="bl" rotWithShape="0"/>
          </a:effectLst>
        </p:spPr>
      </p:pic>
      <p:sp>
        <p:nvSpPr>
          <p:cNvPr id="6" name="pole tekstowe 5"/>
          <p:cNvSpPr txBox="1"/>
          <p:nvPr/>
        </p:nvSpPr>
        <p:spPr>
          <a:xfrm>
            <a:off x="4071934" y="6000768"/>
            <a:ext cx="3643338" cy="523220"/>
          </a:xfrm>
          <a:prstGeom prst="rect">
            <a:avLst/>
          </a:prstGeom>
          <a:noFill/>
        </p:spPr>
        <p:txBody>
          <a:bodyPr wrap="square" rtlCol="0">
            <a:spAutoFit/>
          </a:bodyPr>
          <a:lstStyle/>
          <a:p>
            <a:r>
              <a:rPr lang="pl-PL" sz="1400" dirty="0" smtClean="0">
                <a:solidFill>
                  <a:schemeClr val="tx1">
                    <a:lumMod val="95000"/>
                    <a:lumOff val="5000"/>
                  </a:schemeClr>
                </a:solidFill>
              </a:rPr>
              <a:t>W wolnej chwili jadłyśmy kanapki i czytałyśmy o zabytkach Sewilli</a:t>
            </a:r>
            <a:r>
              <a:rPr lang="pl-PL" sz="1400" dirty="0" smtClean="0"/>
              <a:t>.</a:t>
            </a:r>
            <a:endParaRPr lang="pl-PL" sz="1400" dirty="0"/>
          </a:p>
        </p:txBody>
      </p:sp>
      <p:pic>
        <p:nvPicPr>
          <p:cNvPr id="9219" name="Picture 3" descr="J:\P4260201.JPG"/>
          <p:cNvPicPr>
            <a:picLocks noChangeAspect="1" noChangeArrowheads="1"/>
          </p:cNvPicPr>
          <p:nvPr/>
        </p:nvPicPr>
        <p:blipFill>
          <a:blip r:embed="rId3" cstate="print"/>
          <a:srcRect/>
          <a:stretch>
            <a:fillRect/>
          </a:stretch>
        </p:blipFill>
        <p:spPr bwMode="auto">
          <a:xfrm>
            <a:off x="214282" y="3000372"/>
            <a:ext cx="3833839" cy="2875379"/>
          </a:xfrm>
          <a:prstGeom prst="rect">
            <a:avLst/>
          </a:prstGeom>
          <a:noFill/>
          <a:ln w="57150">
            <a:solidFill>
              <a:schemeClr val="accent6">
                <a:lumMod val="50000"/>
              </a:schemeClr>
            </a:solidFill>
          </a:ln>
          <a:effectLst>
            <a:reflection blurRad="6350" stA="52000" endA="300" endPos="35000" dir="5400000" sy="-100000" algn="bl" rotWithShape="0"/>
          </a:effectLst>
        </p:spPr>
      </p:pic>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J:\P4260237.JPG"/>
          <p:cNvPicPr>
            <a:picLocks noChangeAspect="1" noChangeArrowheads="1"/>
          </p:cNvPicPr>
          <p:nvPr/>
        </p:nvPicPr>
        <p:blipFill>
          <a:blip r:embed="rId2" cstate="print"/>
          <a:srcRect/>
          <a:stretch>
            <a:fillRect/>
          </a:stretch>
        </p:blipFill>
        <p:spPr bwMode="auto">
          <a:xfrm>
            <a:off x="3571868" y="4071942"/>
            <a:ext cx="3429024" cy="2571768"/>
          </a:xfrm>
          <a:prstGeom prst="rect">
            <a:avLst/>
          </a:prstGeom>
          <a:noFill/>
          <a:ln w="38100">
            <a:solidFill>
              <a:schemeClr val="accent2">
                <a:lumMod val="75000"/>
              </a:schemeClr>
            </a:solidFill>
            <a:prstDash val="dashDot"/>
          </a:ln>
        </p:spPr>
      </p:pic>
      <p:sp>
        <p:nvSpPr>
          <p:cNvPr id="3" name="Symbol zastępczy zawartości 2"/>
          <p:cNvSpPr>
            <a:spLocks noGrp="1"/>
          </p:cNvSpPr>
          <p:nvPr>
            <p:ph idx="1"/>
          </p:nvPr>
        </p:nvSpPr>
        <p:spPr>
          <a:xfrm>
            <a:off x="214282" y="1142984"/>
            <a:ext cx="8686800" cy="2357454"/>
          </a:xfrm>
        </p:spPr>
        <p:txBody>
          <a:bodyPr>
            <a:normAutofit/>
          </a:bodyPr>
          <a:lstStyle/>
          <a:p>
            <a:pPr>
              <a:buNone/>
            </a:pPr>
            <a:r>
              <a:rPr lang="pl-PL" sz="2000" dirty="0" smtClean="0"/>
              <a:t>	Jednak największą atrakcją tego dnia okazało się wesołe miasteczko. Mieliśmy tam trzy godziny wolnego czasu i przez cały czas mnóstwo wrażeń. Tam się nie można było nudzić. Po powrocie do Luceny udaliśmy się do domów. Mieliśmy czas aby móc się przygotować do wyjścia do </a:t>
            </a:r>
            <a:r>
              <a:rPr lang="pl-PL" sz="2000" dirty="0" smtClean="0"/>
              <a:t>pizzerii</a:t>
            </a:r>
            <a:r>
              <a:rPr lang="pl-PL" sz="2000" dirty="0" smtClean="0"/>
              <a:t>. Po tym jakże </a:t>
            </a:r>
            <a:r>
              <a:rPr lang="pl-PL" sz="2000" dirty="0" smtClean="0"/>
              <a:t>pysznym akcencie </a:t>
            </a:r>
            <a:r>
              <a:rPr lang="pl-PL" sz="2000" dirty="0" smtClean="0"/>
              <a:t>odbyła </a:t>
            </a:r>
            <a:r>
              <a:rPr lang="pl-PL" sz="2000" dirty="0" smtClean="0"/>
              <a:t>się dyskoteka pożegnalna wraz z nauczycielami. Bawiliśmy się do późna w nocy, aż byliśmy tak zmęczeni, że bez protestów wróciliśmy do domów, aby zregenerować siły.</a:t>
            </a:r>
            <a:endParaRPr lang="pl-PL" sz="2000" dirty="0"/>
          </a:p>
        </p:txBody>
      </p:sp>
      <p:pic>
        <p:nvPicPr>
          <p:cNvPr id="10242" name="Picture 2" descr="J:\P4260211.JPG"/>
          <p:cNvPicPr>
            <a:picLocks noChangeAspect="1" noChangeArrowheads="1"/>
          </p:cNvPicPr>
          <p:nvPr/>
        </p:nvPicPr>
        <p:blipFill>
          <a:blip r:embed="rId3" cstate="print"/>
          <a:srcRect/>
          <a:stretch>
            <a:fillRect/>
          </a:stretch>
        </p:blipFill>
        <p:spPr bwMode="auto">
          <a:xfrm rot="21295431">
            <a:off x="246921" y="3571582"/>
            <a:ext cx="3333773" cy="2500330"/>
          </a:xfrm>
          <a:prstGeom prst="rect">
            <a:avLst/>
          </a:prstGeom>
          <a:noFill/>
          <a:ln w="38100">
            <a:solidFill>
              <a:srgbClr val="7030A0"/>
            </a:solidFill>
            <a:prstDash val="dashDot"/>
          </a:ln>
        </p:spPr>
      </p:pic>
      <p:pic>
        <p:nvPicPr>
          <p:cNvPr id="10243" name="Picture 3" descr="J:\P4260235.JPG"/>
          <p:cNvPicPr>
            <a:picLocks noChangeAspect="1" noChangeArrowheads="1"/>
          </p:cNvPicPr>
          <p:nvPr/>
        </p:nvPicPr>
        <p:blipFill>
          <a:blip r:embed="rId4" cstate="print"/>
          <a:srcRect/>
          <a:stretch>
            <a:fillRect/>
          </a:stretch>
        </p:blipFill>
        <p:spPr bwMode="auto">
          <a:xfrm rot="522550">
            <a:off x="6275132" y="3541558"/>
            <a:ext cx="2577503" cy="1933128"/>
          </a:xfrm>
          <a:prstGeom prst="rect">
            <a:avLst/>
          </a:prstGeom>
          <a:noFill/>
          <a:ln w="38100">
            <a:solidFill>
              <a:srgbClr val="FFC000"/>
            </a:solidFill>
            <a:prstDash val="dashDot"/>
          </a:ln>
        </p:spPr>
      </p:pic>
      <p:sp>
        <p:nvSpPr>
          <p:cNvPr id="11" name="pole tekstowe 10"/>
          <p:cNvSpPr txBox="1"/>
          <p:nvPr/>
        </p:nvSpPr>
        <p:spPr>
          <a:xfrm>
            <a:off x="6000760" y="6143644"/>
            <a:ext cx="2571768" cy="523220"/>
          </a:xfrm>
          <a:prstGeom prst="rect">
            <a:avLst/>
          </a:prstGeom>
          <a:noFill/>
        </p:spPr>
        <p:txBody>
          <a:bodyPr wrap="square" rtlCol="0">
            <a:spAutoFit/>
          </a:bodyPr>
          <a:lstStyle/>
          <a:p>
            <a:r>
              <a:rPr lang="pl-PL" sz="1400" dirty="0" smtClean="0"/>
              <a:t>Nie ma to jak przejażdżka na żółwiu.</a:t>
            </a:r>
            <a:endParaRPr lang="pl-PL" sz="1400"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27.04.-piątek</a:t>
            </a:r>
            <a:endParaRPr lang="pl-PL" dirty="0"/>
          </a:p>
        </p:txBody>
      </p:sp>
      <p:sp>
        <p:nvSpPr>
          <p:cNvPr id="3" name="Symbol zastępczy zawartości 2"/>
          <p:cNvSpPr>
            <a:spLocks noGrp="1"/>
          </p:cNvSpPr>
          <p:nvPr>
            <p:ph idx="1"/>
          </p:nvPr>
        </p:nvSpPr>
        <p:spPr>
          <a:xfrm>
            <a:off x="304800" y="1554162"/>
            <a:ext cx="3910010" cy="4803796"/>
          </a:xfrm>
        </p:spPr>
        <p:txBody>
          <a:bodyPr/>
          <a:lstStyle/>
          <a:p>
            <a:pPr>
              <a:buNone/>
            </a:pPr>
            <a:r>
              <a:rPr lang="pl-PL" dirty="0" smtClean="0"/>
              <a:t>	</a:t>
            </a:r>
            <a:r>
              <a:rPr lang="pl-PL" sz="2000" dirty="0" smtClean="0"/>
              <a:t>W tym dniu część uczniów wraz z nauczycielami wyjeżdżała już do swoich krajów. Pożegnania były długie i prawie wszyscy płakali. Nikt nie chciał się jeszcze rozstawać. My zostałyśmy jeszcze jeden dzień. Byłyśmy na lekcjach, które gdy się skończyły </a:t>
            </a:r>
            <a:r>
              <a:rPr lang="pl-PL" sz="2000" dirty="0" smtClean="0"/>
              <a:t>dały </a:t>
            </a:r>
            <a:r>
              <a:rPr lang="pl-PL" sz="2000" dirty="0" smtClean="0"/>
              <a:t>nam </a:t>
            </a:r>
            <a:r>
              <a:rPr lang="pl-PL" sz="2000" dirty="0" smtClean="0"/>
              <a:t>przyjemną </a:t>
            </a:r>
            <a:r>
              <a:rPr lang="pl-PL" sz="2000" dirty="0" smtClean="0"/>
              <a:t>ulgę. Do wieczora miałyśmy już czas wolny, który wykorzystałyśmy na zakupy pamiątek i prezentów dla rodziny.</a:t>
            </a:r>
            <a:endParaRPr lang="pl-PL" dirty="0"/>
          </a:p>
        </p:txBody>
      </p:sp>
      <p:pic>
        <p:nvPicPr>
          <p:cNvPr id="11266" name="Picture 2" descr="J:\P4240129.JPG"/>
          <p:cNvPicPr>
            <a:picLocks noChangeAspect="1" noChangeArrowheads="1"/>
          </p:cNvPicPr>
          <p:nvPr/>
        </p:nvPicPr>
        <p:blipFill>
          <a:blip r:embed="rId2" cstate="print"/>
          <a:srcRect/>
          <a:stretch>
            <a:fillRect/>
          </a:stretch>
        </p:blipFill>
        <p:spPr bwMode="auto">
          <a:xfrm>
            <a:off x="4929190" y="4214818"/>
            <a:ext cx="3238523" cy="2428892"/>
          </a:xfrm>
          <a:prstGeom prst="roundRect">
            <a:avLst/>
          </a:prstGeom>
          <a:noFill/>
          <a:effectLst>
            <a:glow rad="63500">
              <a:schemeClr val="accent6">
                <a:satMod val="175000"/>
                <a:alpha val="40000"/>
              </a:schemeClr>
            </a:glow>
          </a:effectLst>
        </p:spPr>
      </p:pic>
      <p:pic>
        <p:nvPicPr>
          <p:cNvPr id="11267" name="Picture 3" descr="J:\P4240128.JPG"/>
          <p:cNvPicPr>
            <a:picLocks noChangeAspect="1" noChangeArrowheads="1"/>
          </p:cNvPicPr>
          <p:nvPr/>
        </p:nvPicPr>
        <p:blipFill>
          <a:blip r:embed="rId3" cstate="print"/>
          <a:srcRect/>
          <a:stretch>
            <a:fillRect/>
          </a:stretch>
        </p:blipFill>
        <p:spPr bwMode="auto">
          <a:xfrm>
            <a:off x="5857884" y="357166"/>
            <a:ext cx="2732504" cy="3643338"/>
          </a:xfrm>
          <a:prstGeom prst="roundRect">
            <a:avLst/>
          </a:prstGeom>
          <a:noFill/>
          <a:effectLst>
            <a:glow rad="63500">
              <a:schemeClr val="accent4">
                <a:satMod val="175000"/>
                <a:alpha val="40000"/>
              </a:schemeClr>
            </a:glow>
          </a:effectLst>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28.04.-Sobota</a:t>
            </a:r>
            <a:endParaRPr lang="pl-PL" dirty="0"/>
          </a:p>
        </p:txBody>
      </p:sp>
      <p:sp>
        <p:nvSpPr>
          <p:cNvPr id="3" name="Symbol zastępczy zawartości 2"/>
          <p:cNvSpPr>
            <a:spLocks noGrp="1"/>
          </p:cNvSpPr>
          <p:nvPr>
            <p:ph idx="1"/>
          </p:nvPr>
        </p:nvSpPr>
        <p:spPr>
          <a:xfrm>
            <a:off x="304800" y="1554163"/>
            <a:ext cx="8686800" cy="2303466"/>
          </a:xfrm>
        </p:spPr>
        <p:txBody>
          <a:bodyPr/>
          <a:lstStyle/>
          <a:p>
            <a:pPr>
              <a:buNone/>
            </a:pPr>
            <a:r>
              <a:rPr lang="pl-PL" dirty="0" smtClean="0"/>
              <a:t>	</a:t>
            </a:r>
            <a:r>
              <a:rPr lang="pl-PL" sz="2000" dirty="0" smtClean="0"/>
              <a:t>To był dzień naszego wyjazdu i powrotu do domu. Ciężko było się rozstać z ludźmi, z którymi spędziło się tyle przyjemnych chwil. Z drugiej strony jednak chciało się nam wracać do domu, do rodziny, tam gdzie nasze miejsce. Wszystko jednak kiedyś się kończy, ale wspomnienia pozostają do końca życia. Bardzo się cieszymy, że miałyśmy okazję poznać nawy kraj </a:t>
            </a:r>
            <a:r>
              <a:rPr lang="pl-PL" sz="2000" dirty="0" smtClean="0"/>
              <a:t>i przede wszystkim  </a:t>
            </a:r>
            <a:r>
              <a:rPr lang="pl-PL" sz="2000" dirty="0" smtClean="0"/>
              <a:t>nowych ludzi. Było to bardzo miłe doświadczenie w naszym życiu.</a:t>
            </a:r>
            <a:endParaRPr lang="pl-PL" dirty="0"/>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Monika\monika1\HIszpania 2\DSCN3871.JPG"/>
          <p:cNvPicPr>
            <a:picLocks noGrp="1" noChangeAspect="1" noChangeArrowheads="1"/>
          </p:cNvPicPr>
          <p:nvPr>
            <p:ph idx="1"/>
          </p:nvPr>
        </p:nvPicPr>
        <p:blipFill>
          <a:blip r:embed="rId2" cstate="print"/>
          <a:srcRect/>
          <a:stretch>
            <a:fillRect/>
          </a:stretch>
        </p:blipFill>
        <p:spPr bwMode="auto">
          <a:xfrm>
            <a:off x="428596" y="4000504"/>
            <a:ext cx="2499783" cy="1874837"/>
          </a:xfrm>
          <a:prstGeom prst="rect">
            <a:avLst/>
          </a:prstGeom>
          <a:noFill/>
          <a:ln w="76200">
            <a:solidFill>
              <a:schemeClr val="accent6">
                <a:lumMod val="75000"/>
              </a:schemeClr>
            </a:solidFill>
          </a:ln>
        </p:spPr>
      </p:pic>
      <p:sp>
        <p:nvSpPr>
          <p:cNvPr id="5" name="pole tekstowe 4"/>
          <p:cNvSpPr txBox="1"/>
          <p:nvPr/>
        </p:nvSpPr>
        <p:spPr>
          <a:xfrm>
            <a:off x="6715140" y="3214686"/>
            <a:ext cx="1928826" cy="369332"/>
          </a:xfrm>
          <a:prstGeom prst="rect">
            <a:avLst/>
          </a:prstGeom>
          <a:noFill/>
        </p:spPr>
        <p:txBody>
          <a:bodyPr wrap="square" rtlCol="0">
            <a:spAutoFit/>
          </a:bodyPr>
          <a:lstStyle/>
          <a:p>
            <a:pPr algn="r"/>
            <a:r>
              <a:rPr lang="pl-PL" dirty="0" smtClean="0"/>
              <a:t>Wykonały:</a:t>
            </a:r>
            <a:endParaRPr lang="pl-PL" dirty="0"/>
          </a:p>
        </p:txBody>
      </p:sp>
      <p:sp>
        <p:nvSpPr>
          <p:cNvPr id="6" name="pole tekstowe 5"/>
          <p:cNvSpPr txBox="1"/>
          <p:nvPr/>
        </p:nvSpPr>
        <p:spPr>
          <a:xfrm>
            <a:off x="571472" y="6000768"/>
            <a:ext cx="2143140" cy="369332"/>
          </a:xfrm>
          <a:prstGeom prst="rect">
            <a:avLst/>
          </a:prstGeom>
          <a:noFill/>
        </p:spPr>
        <p:txBody>
          <a:bodyPr wrap="square" rtlCol="0">
            <a:spAutoFit/>
          </a:bodyPr>
          <a:lstStyle/>
          <a:p>
            <a:pPr algn="ctr"/>
            <a:r>
              <a:rPr lang="pl-PL" dirty="0" smtClean="0"/>
              <a:t>Ania Mierzwa</a:t>
            </a:r>
            <a:endParaRPr lang="pl-PL" dirty="0"/>
          </a:p>
        </p:txBody>
      </p:sp>
      <p:pic>
        <p:nvPicPr>
          <p:cNvPr id="12291" name="Picture 3" descr="D:\Monika\monika1\HIszpania 2\DSCN3879.JPG"/>
          <p:cNvPicPr>
            <a:picLocks noChangeAspect="1" noChangeArrowheads="1"/>
          </p:cNvPicPr>
          <p:nvPr/>
        </p:nvPicPr>
        <p:blipFill>
          <a:blip r:embed="rId3" cstate="print"/>
          <a:srcRect/>
          <a:stretch>
            <a:fillRect/>
          </a:stretch>
        </p:blipFill>
        <p:spPr bwMode="auto">
          <a:xfrm>
            <a:off x="6215074" y="4000504"/>
            <a:ext cx="2426177" cy="1819267"/>
          </a:xfrm>
          <a:prstGeom prst="rect">
            <a:avLst/>
          </a:prstGeom>
          <a:noFill/>
          <a:ln w="76200">
            <a:solidFill>
              <a:schemeClr val="accent4">
                <a:lumMod val="75000"/>
              </a:schemeClr>
            </a:solidFill>
          </a:ln>
        </p:spPr>
      </p:pic>
      <p:sp>
        <p:nvSpPr>
          <p:cNvPr id="9" name="pole tekstowe 8"/>
          <p:cNvSpPr txBox="1"/>
          <p:nvPr/>
        </p:nvSpPr>
        <p:spPr>
          <a:xfrm>
            <a:off x="6215074" y="6000768"/>
            <a:ext cx="2357454" cy="369332"/>
          </a:xfrm>
          <a:prstGeom prst="rect">
            <a:avLst/>
          </a:prstGeom>
          <a:noFill/>
        </p:spPr>
        <p:txBody>
          <a:bodyPr wrap="square" rtlCol="0">
            <a:spAutoFit/>
          </a:bodyPr>
          <a:lstStyle/>
          <a:p>
            <a:pPr algn="ctr"/>
            <a:r>
              <a:rPr lang="pl-PL" dirty="0" smtClean="0"/>
              <a:t>Julita Krala</a:t>
            </a:r>
            <a:endParaRPr lang="pl-PL" dirty="0"/>
          </a:p>
        </p:txBody>
      </p:sp>
      <p:pic>
        <p:nvPicPr>
          <p:cNvPr id="12293" name="Picture 5" descr="J:\P4230068.JPG"/>
          <p:cNvPicPr>
            <a:picLocks noChangeAspect="1" noChangeArrowheads="1"/>
          </p:cNvPicPr>
          <p:nvPr/>
        </p:nvPicPr>
        <p:blipFill>
          <a:blip r:embed="rId4" cstate="print"/>
          <a:srcRect/>
          <a:stretch>
            <a:fillRect/>
          </a:stretch>
        </p:blipFill>
        <p:spPr bwMode="auto">
          <a:xfrm>
            <a:off x="3357554" y="4000504"/>
            <a:ext cx="2428925" cy="1821694"/>
          </a:xfrm>
          <a:prstGeom prst="rect">
            <a:avLst/>
          </a:prstGeom>
          <a:noFill/>
          <a:ln w="76200">
            <a:solidFill>
              <a:schemeClr val="accent6">
                <a:lumMod val="60000"/>
                <a:lumOff val="40000"/>
              </a:schemeClr>
            </a:solidFill>
          </a:ln>
        </p:spPr>
      </p:pic>
      <p:sp>
        <p:nvSpPr>
          <p:cNvPr id="14" name="pole tekstowe 13"/>
          <p:cNvSpPr txBox="1"/>
          <p:nvPr/>
        </p:nvSpPr>
        <p:spPr>
          <a:xfrm>
            <a:off x="3357554" y="6000768"/>
            <a:ext cx="2428892" cy="369332"/>
          </a:xfrm>
          <a:prstGeom prst="rect">
            <a:avLst/>
          </a:prstGeom>
          <a:noFill/>
        </p:spPr>
        <p:txBody>
          <a:bodyPr wrap="square" rtlCol="0">
            <a:spAutoFit/>
          </a:bodyPr>
          <a:lstStyle/>
          <a:p>
            <a:pPr algn="ctr"/>
            <a:r>
              <a:rPr lang="pl-PL" dirty="0" smtClean="0"/>
              <a:t>Monika Kopeć</a:t>
            </a:r>
            <a:endParaRPr lang="pl-PL" dirty="0"/>
          </a:p>
        </p:txBody>
      </p:sp>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21.04.-sobota</a:t>
            </a:r>
            <a:endParaRPr lang="pl-PL" dirty="0"/>
          </a:p>
        </p:txBody>
      </p:sp>
      <p:sp>
        <p:nvSpPr>
          <p:cNvPr id="3" name="Symbol zastępczy zawartości 2"/>
          <p:cNvSpPr>
            <a:spLocks noGrp="1"/>
          </p:cNvSpPr>
          <p:nvPr>
            <p:ph idx="1"/>
          </p:nvPr>
        </p:nvSpPr>
        <p:spPr>
          <a:xfrm>
            <a:off x="500034" y="1643050"/>
            <a:ext cx="8001056" cy="4543444"/>
          </a:xfrm>
        </p:spPr>
        <p:txBody>
          <a:bodyPr>
            <a:normAutofit/>
          </a:bodyPr>
          <a:lstStyle/>
          <a:p>
            <a:pPr>
              <a:buNone/>
            </a:pPr>
            <a:r>
              <a:rPr lang="pl-PL" sz="2000" dirty="0" smtClean="0"/>
              <a:t>	Nasz pobyt w Hiszpanii rozpoczął się długim oczekiwaniem na lotnisku na nasze bagaże. Znudzenie i zmęczenie jednak szybko minęło gdy przywitało nas piękne, hiszpańskie słońce, palmy oraz drzewka pomarańczowe. W drodze do Luceny podziwiałyśmy cudowny, hiszpański krajobraz. W jego skład wchodziły także góry, drzewka oliwne, których z resztą wszędzie było bardzo dużo. Po godzinnej podróży samochodem, kiedy dotarłyśmy pod szkolę, rodziny, które nas gościły już czekały. Po „całuśnych” powitaniach i zapoznaniu się udaliśmy się do swoich domów, by chociaż trochę odpocząć (podróż była bowiem bardzo męcząca). Wieczorem wszyscy razem wyruszyliśmy zwiedzać i podziwiać piękne miasto, które zrobiło na nas olbrzymie wrażenie. Zupełnie </a:t>
            </a:r>
            <a:r>
              <a:rPr lang="pl-PL" sz="2000" dirty="0"/>
              <a:t>n</a:t>
            </a:r>
            <a:r>
              <a:rPr lang="pl-PL" sz="2000" dirty="0" smtClean="0"/>
              <a:t>owe dla nas budynki i otoczenie co rusz wprawiało nas w coraz to większy zachwyt.</a:t>
            </a:r>
            <a:endParaRPr lang="pl-PL" sz="2000" dirty="0"/>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P4220008.JPG"/>
          <p:cNvPicPr>
            <a:picLocks noGrp="1" noChangeAspect="1" noChangeArrowheads="1"/>
          </p:cNvPicPr>
          <p:nvPr>
            <p:ph idx="1"/>
          </p:nvPr>
        </p:nvPicPr>
        <p:blipFill>
          <a:blip r:embed="rId2" cstate="print"/>
          <a:srcRect/>
          <a:stretch>
            <a:fillRect/>
          </a:stretch>
        </p:blipFill>
        <p:spPr bwMode="auto">
          <a:xfrm>
            <a:off x="357158" y="285729"/>
            <a:ext cx="4191029" cy="3143272"/>
          </a:xfrm>
          <a:prstGeom prst="roundRect">
            <a:avLst/>
          </a:prstGeom>
          <a:noFill/>
          <a:effectLst>
            <a:softEdge rad="63500"/>
          </a:effectLst>
        </p:spPr>
      </p:pic>
      <p:pic>
        <p:nvPicPr>
          <p:cNvPr id="8" name="Picture 3" descr="J:\P4220005.JPG"/>
          <p:cNvPicPr>
            <a:picLocks noChangeAspect="1" noChangeArrowheads="1"/>
          </p:cNvPicPr>
          <p:nvPr/>
        </p:nvPicPr>
        <p:blipFill>
          <a:blip r:embed="rId3" cstate="print"/>
          <a:srcRect/>
          <a:stretch>
            <a:fillRect/>
          </a:stretch>
        </p:blipFill>
        <p:spPr bwMode="auto">
          <a:xfrm>
            <a:off x="4748059" y="285728"/>
            <a:ext cx="4191029" cy="3143272"/>
          </a:xfrm>
          <a:prstGeom prst="snip2DiagRect">
            <a:avLst/>
          </a:prstGeom>
          <a:noFill/>
          <a:effectLst>
            <a:softEdge rad="63500"/>
          </a:effectLst>
        </p:spPr>
      </p:pic>
      <p:pic>
        <p:nvPicPr>
          <p:cNvPr id="1028" name="Picture 4" descr="D:\Monika\monika1\HIszpania 2\DSCN3850.JPG"/>
          <p:cNvPicPr>
            <a:picLocks noChangeAspect="1" noChangeArrowheads="1"/>
          </p:cNvPicPr>
          <p:nvPr/>
        </p:nvPicPr>
        <p:blipFill>
          <a:blip r:embed="rId4" cstate="print"/>
          <a:srcRect/>
          <a:stretch>
            <a:fillRect/>
          </a:stretch>
        </p:blipFill>
        <p:spPr bwMode="auto">
          <a:xfrm>
            <a:off x="357158" y="3571876"/>
            <a:ext cx="4143404" cy="3106929"/>
          </a:xfrm>
          <a:prstGeom prst="snipRoundRect">
            <a:avLst/>
          </a:prstGeom>
          <a:noFill/>
          <a:effectLst>
            <a:softEdge rad="63500"/>
          </a:effectLst>
        </p:spPr>
      </p:pic>
      <p:pic>
        <p:nvPicPr>
          <p:cNvPr id="1029" name="Picture 5" descr="D:\Monika\monika1\HIszpania 2\DSCN3845.JPG"/>
          <p:cNvPicPr>
            <a:picLocks noChangeAspect="1" noChangeArrowheads="1"/>
          </p:cNvPicPr>
          <p:nvPr/>
        </p:nvPicPr>
        <p:blipFill>
          <a:blip r:embed="rId5" cstate="print"/>
          <a:srcRect/>
          <a:stretch>
            <a:fillRect/>
          </a:stretch>
        </p:blipFill>
        <p:spPr bwMode="auto">
          <a:xfrm>
            <a:off x="4786314" y="3643314"/>
            <a:ext cx="4000528" cy="2999793"/>
          </a:xfrm>
          <a:prstGeom prst="snip1Rect">
            <a:avLst/>
          </a:prstGeom>
          <a:noFill/>
          <a:effectLst>
            <a:softEdge rad="63500"/>
          </a:effectLst>
        </p:spPr>
      </p:pic>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22.04.-niedziela</a:t>
            </a:r>
            <a:endParaRPr lang="pl-PL" dirty="0"/>
          </a:p>
        </p:txBody>
      </p:sp>
      <p:sp>
        <p:nvSpPr>
          <p:cNvPr id="3" name="Symbol zastępczy zawartości 2"/>
          <p:cNvSpPr>
            <a:spLocks noGrp="1"/>
          </p:cNvSpPr>
          <p:nvPr>
            <p:ph idx="1"/>
          </p:nvPr>
        </p:nvSpPr>
        <p:spPr>
          <a:xfrm>
            <a:off x="0" y="3071810"/>
            <a:ext cx="4910142" cy="3375036"/>
          </a:xfrm>
        </p:spPr>
        <p:txBody>
          <a:bodyPr>
            <a:normAutofit/>
          </a:bodyPr>
          <a:lstStyle/>
          <a:p>
            <a:pPr>
              <a:buNone/>
            </a:pPr>
            <a:r>
              <a:rPr lang="pl-PL" sz="2000" dirty="0" smtClean="0"/>
              <a:t>	 Około godziny 17 dołączyli do nas pozostali uczniowie i nauczyciele z innych krajów. Po zapoznaniu się ze wszystkimi wróciliśmy do Luceny. Tam mieliśmy okazję zobaczyć uroczystości poświęcone religijnemu świętu. Wieczorem już całą grupą Comeniusa poszliśmy na przechadzkę po mieście.</a:t>
            </a:r>
            <a:endParaRPr lang="pl-PL" sz="2000" dirty="0"/>
          </a:p>
        </p:txBody>
      </p:sp>
      <p:pic>
        <p:nvPicPr>
          <p:cNvPr id="2050" name="Picture 2" descr="J:\P4220017.JPG"/>
          <p:cNvPicPr>
            <a:picLocks noChangeAspect="1" noChangeArrowheads="1"/>
          </p:cNvPicPr>
          <p:nvPr/>
        </p:nvPicPr>
        <p:blipFill>
          <a:blip r:embed="rId2" cstate="print"/>
          <a:srcRect/>
          <a:stretch>
            <a:fillRect/>
          </a:stretch>
        </p:blipFill>
        <p:spPr bwMode="auto">
          <a:xfrm>
            <a:off x="4786314" y="3071810"/>
            <a:ext cx="4095779" cy="3071834"/>
          </a:xfrm>
          <a:prstGeom prst="rect">
            <a:avLst/>
          </a:prstGeom>
          <a:noFill/>
          <a:effectLst>
            <a:glow rad="228600">
              <a:schemeClr val="accent2">
                <a:satMod val="175000"/>
                <a:alpha val="40000"/>
              </a:schemeClr>
            </a:glow>
            <a:reflection blurRad="6350" stA="52000" endA="300" endPos="35000" dir="5400000" sy="-100000" algn="bl" rotWithShape="0"/>
          </a:effectLst>
        </p:spPr>
      </p:pic>
      <p:sp>
        <p:nvSpPr>
          <p:cNvPr id="7" name="pole tekstowe 6"/>
          <p:cNvSpPr txBox="1"/>
          <p:nvPr/>
        </p:nvSpPr>
        <p:spPr>
          <a:xfrm>
            <a:off x="357158" y="1285860"/>
            <a:ext cx="8143932" cy="1631216"/>
          </a:xfrm>
          <a:prstGeom prst="rect">
            <a:avLst/>
          </a:prstGeom>
          <a:noFill/>
        </p:spPr>
        <p:txBody>
          <a:bodyPr wrap="square" rtlCol="0">
            <a:spAutoFit/>
          </a:bodyPr>
          <a:lstStyle/>
          <a:p>
            <a:r>
              <a:rPr lang="pl-PL" sz="2000" dirty="0" smtClean="0">
                <a:solidFill>
                  <a:schemeClr val="accent3">
                    <a:lumMod val="50000"/>
                  </a:schemeClr>
                </a:solidFill>
              </a:rPr>
              <a:t>Niedziela zapowiadała się świetnie, gdyż czekała nas wycieczka na plażę do Malagi. Taka też się okazała. Woda w morzu była lodowata,  jednak gorące słońce w pełni ją zastąpiło. Większość dnia spędziłyśmy na leżakowaniu czy grze w piłkę, co pozwoliło nam pięknie się </a:t>
            </a:r>
            <a:r>
              <a:rPr lang="pl-PL" sz="2000" dirty="0" smtClean="0">
                <a:solidFill>
                  <a:schemeClr val="accent3">
                    <a:lumMod val="50000"/>
                  </a:schemeClr>
                </a:solidFill>
              </a:rPr>
              <a:t>opalić. Udałyśmy </a:t>
            </a:r>
            <a:r>
              <a:rPr lang="pl-PL" sz="2000" dirty="0" smtClean="0">
                <a:solidFill>
                  <a:schemeClr val="accent3">
                    <a:lumMod val="50000"/>
                  </a:schemeClr>
                </a:solidFill>
              </a:rPr>
              <a:t>się także na krótki spacer po wybrzeżu.</a:t>
            </a:r>
            <a:endParaRPr lang="pl-PL" sz="2000" dirty="0">
              <a:solidFill>
                <a:schemeClr val="accent3">
                  <a:lumMod val="50000"/>
                </a:schemeClr>
              </a:solidFill>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P4220014.JPG"/>
          <p:cNvPicPr>
            <a:picLocks noGrp="1" noChangeAspect="1" noChangeArrowheads="1"/>
          </p:cNvPicPr>
          <p:nvPr>
            <p:ph idx="1"/>
          </p:nvPr>
        </p:nvPicPr>
        <p:blipFill>
          <a:blip r:embed="rId2" cstate="print"/>
          <a:srcRect/>
          <a:stretch>
            <a:fillRect/>
          </a:stretch>
        </p:blipFill>
        <p:spPr bwMode="auto">
          <a:xfrm rot="21196140">
            <a:off x="108438" y="364256"/>
            <a:ext cx="2677030" cy="2007773"/>
          </a:xfrm>
          <a:prstGeom prst="rect">
            <a:avLst/>
          </a:prstGeom>
          <a:noFill/>
          <a:effectLst>
            <a:glow rad="228600">
              <a:schemeClr val="accent6">
                <a:satMod val="175000"/>
                <a:alpha val="40000"/>
              </a:schemeClr>
            </a:glow>
          </a:effectLst>
        </p:spPr>
      </p:pic>
      <p:pic>
        <p:nvPicPr>
          <p:cNvPr id="3075" name="Picture 3" descr="D:\Monika\monika1\HIszpania 2\DSCN3867.JPG"/>
          <p:cNvPicPr>
            <a:picLocks noChangeAspect="1" noChangeArrowheads="1"/>
          </p:cNvPicPr>
          <p:nvPr/>
        </p:nvPicPr>
        <p:blipFill>
          <a:blip r:embed="rId3" cstate="print"/>
          <a:srcRect/>
          <a:stretch>
            <a:fillRect/>
          </a:stretch>
        </p:blipFill>
        <p:spPr bwMode="auto">
          <a:xfrm rot="245233">
            <a:off x="3071802" y="285728"/>
            <a:ext cx="2858094" cy="2143140"/>
          </a:xfrm>
          <a:prstGeom prst="rect">
            <a:avLst/>
          </a:prstGeom>
          <a:noFill/>
          <a:effectLst>
            <a:glow rad="228600">
              <a:schemeClr val="accent4">
                <a:satMod val="175000"/>
                <a:alpha val="40000"/>
              </a:schemeClr>
            </a:glow>
          </a:effectLst>
        </p:spPr>
      </p:pic>
      <p:pic>
        <p:nvPicPr>
          <p:cNvPr id="3076" name="Picture 4" descr="D:\Monika\monika1\HIszpania 2\DSCN3871.JPG"/>
          <p:cNvPicPr>
            <a:picLocks noChangeAspect="1" noChangeArrowheads="1"/>
          </p:cNvPicPr>
          <p:nvPr/>
        </p:nvPicPr>
        <p:blipFill>
          <a:blip r:embed="rId4" cstate="print"/>
          <a:srcRect/>
          <a:stretch>
            <a:fillRect/>
          </a:stretch>
        </p:blipFill>
        <p:spPr bwMode="auto">
          <a:xfrm rot="401181">
            <a:off x="319427" y="2431398"/>
            <a:ext cx="2612068" cy="1958658"/>
          </a:xfrm>
          <a:prstGeom prst="rect">
            <a:avLst/>
          </a:prstGeom>
          <a:noFill/>
          <a:effectLst>
            <a:glow rad="228600">
              <a:schemeClr val="accent4">
                <a:satMod val="175000"/>
                <a:alpha val="40000"/>
              </a:schemeClr>
            </a:glow>
          </a:effectLst>
        </p:spPr>
      </p:pic>
      <p:pic>
        <p:nvPicPr>
          <p:cNvPr id="3077" name="Picture 5" descr="D:\Monika\monika1\HIszpania 2\DSCN3879.JPG"/>
          <p:cNvPicPr>
            <a:picLocks noChangeAspect="1" noChangeArrowheads="1"/>
          </p:cNvPicPr>
          <p:nvPr/>
        </p:nvPicPr>
        <p:blipFill>
          <a:blip r:embed="rId5" cstate="print"/>
          <a:srcRect/>
          <a:stretch>
            <a:fillRect/>
          </a:stretch>
        </p:blipFill>
        <p:spPr bwMode="auto">
          <a:xfrm rot="21277522">
            <a:off x="3161899" y="2623972"/>
            <a:ext cx="2736841" cy="2052218"/>
          </a:xfrm>
          <a:prstGeom prst="rect">
            <a:avLst/>
          </a:prstGeom>
          <a:noFill/>
          <a:effectLst>
            <a:glow rad="228600">
              <a:schemeClr val="accent2">
                <a:satMod val="175000"/>
                <a:alpha val="40000"/>
              </a:schemeClr>
            </a:glow>
          </a:effectLst>
        </p:spPr>
      </p:pic>
      <p:pic>
        <p:nvPicPr>
          <p:cNvPr id="3078" name="Picture 6" descr="D:\Monika\monika1\HIszpania 2\DSCN3873.JPG"/>
          <p:cNvPicPr>
            <a:picLocks noChangeAspect="1" noChangeArrowheads="1"/>
          </p:cNvPicPr>
          <p:nvPr/>
        </p:nvPicPr>
        <p:blipFill>
          <a:blip r:embed="rId6" cstate="print"/>
          <a:srcRect/>
          <a:stretch>
            <a:fillRect/>
          </a:stretch>
        </p:blipFill>
        <p:spPr bwMode="auto">
          <a:xfrm rot="394300">
            <a:off x="6208499" y="2654926"/>
            <a:ext cx="2823620" cy="2117290"/>
          </a:xfrm>
          <a:prstGeom prst="rect">
            <a:avLst/>
          </a:prstGeom>
          <a:noFill/>
          <a:effectLst>
            <a:glow rad="228600">
              <a:schemeClr val="accent4">
                <a:satMod val="175000"/>
                <a:alpha val="40000"/>
              </a:schemeClr>
            </a:glow>
          </a:effectLst>
        </p:spPr>
      </p:pic>
      <p:pic>
        <p:nvPicPr>
          <p:cNvPr id="3079" name="Picture 7" descr="D:\Monika\monika1\HIszpania 2\DSCN3863.JPG"/>
          <p:cNvPicPr>
            <a:picLocks noChangeAspect="1" noChangeArrowheads="1"/>
          </p:cNvPicPr>
          <p:nvPr/>
        </p:nvPicPr>
        <p:blipFill>
          <a:blip r:embed="rId7" cstate="print"/>
          <a:srcRect/>
          <a:stretch>
            <a:fillRect/>
          </a:stretch>
        </p:blipFill>
        <p:spPr bwMode="auto">
          <a:xfrm>
            <a:off x="214282" y="4643446"/>
            <a:ext cx="2643206" cy="1982006"/>
          </a:xfrm>
          <a:prstGeom prst="rect">
            <a:avLst/>
          </a:prstGeom>
          <a:noFill/>
          <a:effectLst>
            <a:glow rad="228600">
              <a:schemeClr val="accent6">
                <a:satMod val="175000"/>
                <a:alpha val="40000"/>
              </a:schemeClr>
            </a:glow>
          </a:effectLst>
        </p:spPr>
      </p:pic>
      <p:pic>
        <p:nvPicPr>
          <p:cNvPr id="3080" name="Picture 8" descr="J:\P4220023.JPG"/>
          <p:cNvPicPr>
            <a:picLocks noChangeAspect="1" noChangeArrowheads="1"/>
          </p:cNvPicPr>
          <p:nvPr/>
        </p:nvPicPr>
        <p:blipFill>
          <a:blip r:embed="rId8" cstate="print"/>
          <a:srcRect/>
          <a:stretch>
            <a:fillRect/>
          </a:stretch>
        </p:blipFill>
        <p:spPr bwMode="auto">
          <a:xfrm rot="21186468">
            <a:off x="6072198" y="428604"/>
            <a:ext cx="2857520" cy="2143140"/>
          </a:xfrm>
          <a:prstGeom prst="rect">
            <a:avLst/>
          </a:prstGeom>
          <a:noFill/>
          <a:effectLst>
            <a:glow rad="228600">
              <a:schemeClr val="accent5">
                <a:satMod val="175000"/>
                <a:alpha val="40000"/>
              </a:schemeClr>
            </a:glow>
          </a:effectLst>
        </p:spPr>
      </p:pic>
      <p:pic>
        <p:nvPicPr>
          <p:cNvPr id="3081" name="Picture 9" descr="J:\P4220030.JPG"/>
          <p:cNvPicPr>
            <a:picLocks noChangeAspect="1" noChangeArrowheads="1"/>
          </p:cNvPicPr>
          <p:nvPr/>
        </p:nvPicPr>
        <p:blipFill>
          <a:blip r:embed="rId9" cstate="print"/>
          <a:srcRect/>
          <a:stretch>
            <a:fillRect/>
          </a:stretch>
        </p:blipFill>
        <p:spPr bwMode="auto">
          <a:xfrm rot="288071">
            <a:off x="3293003" y="4768457"/>
            <a:ext cx="2643206" cy="1982404"/>
          </a:xfrm>
          <a:prstGeom prst="rect">
            <a:avLst/>
          </a:prstGeom>
          <a:noFill/>
          <a:effectLst>
            <a:glow rad="228600">
              <a:schemeClr val="accent1">
                <a:satMod val="175000"/>
                <a:alpha val="40000"/>
              </a:schemeClr>
            </a:glow>
          </a:effectLst>
        </p:spPr>
      </p:pic>
      <p:pic>
        <p:nvPicPr>
          <p:cNvPr id="3082" name="Picture 10" descr="D:\Monika\monika1\HIszpania 2\DSCN3864.JPG"/>
          <p:cNvPicPr>
            <a:picLocks noChangeAspect="1" noChangeArrowheads="1"/>
          </p:cNvPicPr>
          <p:nvPr/>
        </p:nvPicPr>
        <p:blipFill>
          <a:blip r:embed="rId10" cstate="print"/>
          <a:srcRect/>
          <a:stretch>
            <a:fillRect/>
          </a:stretch>
        </p:blipFill>
        <p:spPr bwMode="auto">
          <a:xfrm rot="21315561">
            <a:off x="6143636" y="4784286"/>
            <a:ext cx="2428892" cy="1821303"/>
          </a:xfrm>
          <a:prstGeom prst="rect">
            <a:avLst/>
          </a:prstGeom>
          <a:noFill/>
          <a:effectLst>
            <a:glow rad="228600">
              <a:schemeClr val="accent6">
                <a:satMod val="175000"/>
                <a:alpha val="40000"/>
              </a:schemeClr>
            </a:glow>
          </a:effectLst>
        </p:spPr>
      </p:pic>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23.04.-poniedziałek</a:t>
            </a:r>
            <a:endParaRPr lang="pl-PL" dirty="0"/>
          </a:p>
        </p:txBody>
      </p:sp>
      <p:sp>
        <p:nvSpPr>
          <p:cNvPr id="3" name="Symbol zastępczy zawartości 2"/>
          <p:cNvSpPr>
            <a:spLocks noGrp="1"/>
          </p:cNvSpPr>
          <p:nvPr>
            <p:ph idx="1"/>
          </p:nvPr>
        </p:nvSpPr>
        <p:spPr>
          <a:xfrm>
            <a:off x="285720" y="1643050"/>
            <a:ext cx="8553480" cy="4525963"/>
          </a:xfrm>
        </p:spPr>
        <p:txBody>
          <a:bodyPr>
            <a:normAutofit/>
          </a:bodyPr>
          <a:lstStyle/>
          <a:p>
            <a:pPr>
              <a:buNone/>
            </a:pPr>
            <a:r>
              <a:rPr lang="pl-PL" sz="2000" dirty="0" smtClean="0"/>
              <a:t>	Poniedziałek to dzień oficjalnego przywitania, które odbyło się w szkole. Hiszpańscy uczniowie odśpiewali „Odę do radości” w języku </a:t>
            </a:r>
            <a:r>
              <a:rPr lang="pl-PL" sz="2000" dirty="0" smtClean="0"/>
              <a:t>angielskim, </a:t>
            </a:r>
            <a:r>
              <a:rPr lang="pl-PL" sz="2000" dirty="0" smtClean="0"/>
              <a:t>po czym udaliśmy się zwiedzać </a:t>
            </a:r>
            <a:r>
              <a:rPr lang="pl-PL" sz="2000" dirty="0" err="1" smtClean="0"/>
              <a:t>Lucenę</a:t>
            </a:r>
            <a:r>
              <a:rPr lang="pl-PL" sz="2000" dirty="0" smtClean="0"/>
              <a:t>. Zobaczyliśmy dużo kościołów, sklepików, kawiarenek. Z „szalonym” kierowcą wyjechaliśmy po stromych uliczkach na szczyt wysokiej góry, gdzie znajdował się kościół i sklepik ze „świętą wodą”. Pod nami rozlegał się piękny widok na pagórki obsadzone drzewkami oliwnymi, który zapierał dech w piersiach. Po odpoczynku na ławce i porobieniu dużej ilości zdjęć pojechaliśmy do szkoły, gdzie czekał na nas tradycyjny hiszpański posiłek „</a:t>
            </a:r>
            <a:r>
              <a:rPr lang="pl-PL" sz="2000" dirty="0" err="1" smtClean="0"/>
              <a:t>paeja</a:t>
            </a:r>
            <a:r>
              <a:rPr lang="pl-PL" sz="2000" dirty="0" smtClean="0"/>
              <a:t>” oraz deser owocowy. Wieczorem miałyśmy okazję skosztować jeszcze wielu innych potraw oraz zobaczyć pokaz flamenco i wiele innych ciekawych występów. Na zakończenie tego pełnego wrażeń dnia odbyła się „dyskoteka pod gwiazdami”.</a:t>
            </a:r>
            <a:endParaRPr lang="pl-PL" sz="2000" dirty="0"/>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P4230040.JPG"/>
          <p:cNvPicPr>
            <a:picLocks noGrp="1" noChangeAspect="1" noChangeArrowheads="1"/>
          </p:cNvPicPr>
          <p:nvPr>
            <p:ph idx="1"/>
          </p:nvPr>
        </p:nvPicPr>
        <p:blipFill>
          <a:blip r:embed="rId2" cstate="print"/>
          <a:srcRect/>
          <a:stretch>
            <a:fillRect/>
          </a:stretch>
        </p:blipFill>
        <p:spPr bwMode="auto">
          <a:xfrm>
            <a:off x="357158" y="571480"/>
            <a:ext cx="3333773" cy="2500330"/>
          </a:xfrm>
          <a:prstGeom prst="rect">
            <a:avLst/>
          </a:prstGeom>
          <a:noFill/>
          <a:ln>
            <a:solidFill>
              <a:srgbClr val="FF0000"/>
            </a:solidFill>
          </a:ln>
        </p:spPr>
      </p:pic>
      <p:pic>
        <p:nvPicPr>
          <p:cNvPr id="4099" name="Picture 3" descr="D:\Monika\monika1\HIszpania 2\DSCN3945.JPG"/>
          <p:cNvPicPr>
            <a:picLocks noChangeAspect="1" noChangeArrowheads="1"/>
          </p:cNvPicPr>
          <p:nvPr/>
        </p:nvPicPr>
        <p:blipFill>
          <a:blip r:embed="rId3" cstate="print"/>
          <a:srcRect/>
          <a:stretch>
            <a:fillRect/>
          </a:stretch>
        </p:blipFill>
        <p:spPr bwMode="auto">
          <a:xfrm>
            <a:off x="4286248" y="785794"/>
            <a:ext cx="4045763" cy="3033713"/>
          </a:xfrm>
          <a:prstGeom prst="rect">
            <a:avLst/>
          </a:prstGeom>
          <a:noFill/>
          <a:ln>
            <a:solidFill>
              <a:srgbClr val="FF0000"/>
            </a:solidFill>
          </a:ln>
        </p:spPr>
      </p:pic>
      <p:pic>
        <p:nvPicPr>
          <p:cNvPr id="4100" name="Picture 4" descr="D:\Monika\monika1\HIszpania 2\DSCN3981.JPG"/>
          <p:cNvPicPr>
            <a:picLocks noChangeAspect="1" noChangeArrowheads="1"/>
          </p:cNvPicPr>
          <p:nvPr/>
        </p:nvPicPr>
        <p:blipFill>
          <a:blip r:embed="rId4" cstate="print"/>
          <a:srcRect/>
          <a:stretch>
            <a:fillRect/>
          </a:stretch>
        </p:blipFill>
        <p:spPr bwMode="auto">
          <a:xfrm>
            <a:off x="285720" y="3214686"/>
            <a:ext cx="4236303" cy="3176589"/>
          </a:xfrm>
          <a:prstGeom prst="rect">
            <a:avLst/>
          </a:prstGeom>
          <a:noFill/>
          <a:ln>
            <a:solidFill>
              <a:srgbClr val="FF0000"/>
            </a:solidFill>
          </a:ln>
        </p:spPr>
      </p:pic>
      <p:pic>
        <p:nvPicPr>
          <p:cNvPr id="4101" name="Picture 5" descr="J:\P4230065.JPG"/>
          <p:cNvPicPr>
            <a:picLocks noChangeAspect="1" noChangeArrowheads="1"/>
          </p:cNvPicPr>
          <p:nvPr/>
        </p:nvPicPr>
        <p:blipFill>
          <a:blip r:embed="rId5" cstate="print"/>
          <a:srcRect/>
          <a:stretch>
            <a:fillRect/>
          </a:stretch>
        </p:blipFill>
        <p:spPr bwMode="auto">
          <a:xfrm>
            <a:off x="5214942" y="3857628"/>
            <a:ext cx="3500462" cy="2625347"/>
          </a:xfrm>
          <a:prstGeom prst="rect">
            <a:avLst/>
          </a:prstGeom>
          <a:noFill/>
          <a:ln>
            <a:solidFill>
              <a:srgbClr val="FF0000"/>
            </a:solidFill>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P4230076.JPG"/>
          <p:cNvPicPr>
            <a:picLocks noChangeAspect="1" noChangeArrowheads="1"/>
          </p:cNvPicPr>
          <p:nvPr/>
        </p:nvPicPr>
        <p:blipFill>
          <a:blip r:embed="rId2" cstate="print"/>
          <a:srcRect/>
          <a:stretch>
            <a:fillRect/>
          </a:stretch>
        </p:blipFill>
        <p:spPr bwMode="auto">
          <a:xfrm>
            <a:off x="714348" y="214290"/>
            <a:ext cx="2428892" cy="1821669"/>
          </a:xfrm>
          <a:prstGeom prst="roundRect">
            <a:avLst/>
          </a:prstGeom>
          <a:noFill/>
          <a:effectLst>
            <a:glow rad="101600">
              <a:schemeClr val="accent6">
                <a:satMod val="175000"/>
                <a:alpha val="40000"/>
              </a:schemeClr>
            </a:glow>
          </a:effectLst>
        </p:spPr>
      </p:pic>
      <p:pic>
        <p:nvPicPr>
          <p:cNvPr id="5123" name="Picture 3" descr="J:\P4230079.JPG"/>
          <p:cNvPicPr>
            <a:picLocks noGrp="1" noChangeAspect="1" noChangeArrowheads="1"/>
          </p:cNvPicPr>
          <p:nvPr>
            <p:ph idx="1"/>
          </p:nvPr>
        </p:nvPicPr>
        <p:blipFill>
          <a:blip r:embed="rId3" cstate="print"/>
          <a:srcRect/>
          <a:stretch>
            <a:fillRect/>
          </a:stretch>
        </p:blipFill>
        <p:spPr bwMode="auto">
          <a:xfrm>
            <a:off x="762472" y="2143116"/>
            <a:ext cx="2381267" cy="1785950"/>
          </a:xfrm>
          <a:prstGeom prst="roundRect">
            <a:avLst/>
          </a:prstGeom>
          <a:noFill/>
          <a:effectLst>
            <a:glow rad="139700">
              <a:schemeClr val="accent6">
                <a:satMod val="175000"/>
                <a:alpha val="40000"/>
              </a:schemeClr>
            </a:glow>
          </a:effectLst>
        </p:spPr>
      </p:pic>
      <p:pic>
        <p:nvPicPr>
          <p:cNvPr id="5125" name="Picture 5" descr="J:\P4230090.JPG"/>
          <p:cNvPicPr>
            <a:picLocks noChangeAspect="1" noChangeArrowheads="1"/>
          </p:cNvPicPr>
          <p:nvPr/>
        </p:nvPicPr>
        <p:blipFill>
          <a:blip r:embed="rId4" cstate="print"/>
          <a:srcRect/>
          <a:stretch>
            <a:fillRect/>
          </a:stretch>
        </p:blipFill>
        <p:spPr bwMode="auto">
          <a:xfrm>
            <a:off x="4143372" y="285729"/>
            <a:ext cx="4286280" cy="3214710"/>
          </a:xfrm>
          <a:prstGeom prst="rect">
            <a:avLst/>
          </a:prstGeom>
          <a:noFill/>
          <a:ln>
            <a:solidFill>
              <a:srgbClr val="00B050"/>
            </a:solidFill>
          </a:ln>
        </p:spPr>
      </p:pic>
      <p:pic>
        <p:nvPicPr>
          <p:cNvPr id="5126" name="Picture 6" descr="J:\P4230093.JPG"/>
          <p:cNvPicPr>
            <a:picLocks noChangeAspect="1" noChangeArrowheads="1"/>
          </p:cNvPicPr>
          <p:nvPr/>
        </p:nvPicPr>
        <p:blipFill>
          <a:blip r:embed="rId5" cstate="print"/>
          <a:srcRect/>
          <a:stretch>
            <a:fillRect/>
          </a:stretch>
        </p:blipFill>
        <p:spPr bwMode="auto">
          <a:xfrm>
            <a:off x="857224" y="4214818"/>
            <a:ext cx="3143272" cy="2357454"/>
          </a:xfrm>
          <a:prstGeom prst="rect">
            <a:avLst/>
          </a:prstGeom>
          <a:noFill/>
          <a:ln>
            <a:solidFill>
              <a:srgbClr val="00B050"/>
            </a:solidFill>
          </a:ln>
        </p:spPr>
      </p:pic>
      <p:pic>
        <p:nvPicPr>
          <p:cNvPr id="5127" name="Picture 7" descr="D:\Monika\monika1\HIszpania 2\DSCN3994.JPG"/>
          <p:cNvPicPr>
            <a:picLocks noChangeAspect="1" noChangeArrowheads="1"/>
          </p:cNvPicPr>
          <p:nvPr/>
        </p:nvPicPr>
        <p:blipFill>
          <a:blip r:embed="rId6" cstate="print"/>
          <a:srcRect/>
          <a:stretch>
            <a:fillRect/>
          </a:stretch>
        </p:blipFill>
        <p:spPr bwMode="auto">
          <a:xfrm>
            <a:off x="4572000" y="3571876"/>
            <a:ext cx="3714776" cy="2785523"/>
          </a:xfrm>
          <a:prstGeom prst="rect">
            <a:avLst/>
          </a:prstGeom>
          <a:noFill/>
          <a:ln>
            <a:solidFill>
              <a:srgbClr val="00B050"/>
            </a:solidFill>
          </a:ln>
        </p:spPr>
      </p:pic>
      <p:sp>
        <p:nvSpPr>
          <p:cNvPr id="15" name="pole tekstowe 14"/>
          <p:cNvSpPr txBox="1"/>
          <p:nvPr/>
        </p:nvSpPr>
        <p:spPr>
          <a:xfrm>
            <a:off x="4857752" y="6357958"/>
            <a:ext cx="3857652" cy="307777"/>
          </a:xfrm>
          <a:prstGeom prst="rect">
            <a:avLst/>
          </a:prstGeom>
          <a:noFill/>
        </p:spPr>
        <p:txBody>
          <a:bodyPr wrap="square" rtlCol="0">
            <a:spAutoFit/>
          </a:bodyPr>
          <a:lstStyle/>
          <a:p>
            <a:r>
              <a:rPr lang="pl-PL" sz="1400" dirty="0" smtClean="0"/>
              <a:t>Nie zawsze zadowolenie </a:t>
            </a:r>
            <a:r>
              <a:rPr lang="pl-PL" sz="1400" dirty="0" smtClean="0"/>
              <a:t>brało </a:t>
            </a:r>
            <a:r>
              <a:rPr lang="pl-PL" sz="1400" dirty="0" smtClean="0"/>
              <a:t>górę…</a:t>
            </a:r>
            <a:endParaRPr lang="pl-PL" sz="1400" dirty="0"/>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24.04.-wtorek</a:t>
            </a:r>
            <a:endParaRPr lang="pl-PL" dirty="0"/>
          </a:p>
        </p:txBody>
      </p:sp>
      <p:sp>
        <p:nvSpPr>
          <p:cNvPr id="3" name="Symbol zastępczy zawartości 2"/>
          <p:cNvSpPr>
            <a:spLocks noGrp="1"/>
          </p:cNvSpPr>
          <p:nvPr>
            <p:ph idx="1"/>
          </p:nvPr>
        </p:nvSpPr>
        <p:spPr>
          <a:xfrm>
            <a:off x="304800" y="1554162"/>
            <a:ext cx="4981580" cy="5018109"/>
          </a:xfrm>
        </p:spPr>
        <p:txBody>
          <a:bodyPr>
            <a:normAutofit/>
          </a:bodyPr>
          <a:lstStyle/>
          <a:p>
            <a:pPr>
              <a:buNone/>
            </a:pPr>
            <a:r>
              <a:rPr lang="pl-PL" dirty="0" smtClean="0"/>
              <a:t>	</a:t>
            </a:r>
            <a:r>
              <a:rPr lang="pl-PL" sz="2000" dirty="0" smtClean="0"/>
              <a:t>W tym dniu zwiedzaliśmy Cordobę. Zaraz po przyjeździe udaliśmy się do parku, gdzie zjedliśmy lunch. Po pewnym czasie poszliśmy zwiedzać urząd miasta i wiele innych sakralnych budowli, których było tam bardzo dużo. Ciągłe chodzenie i zmęczenie dawało się już we znaki, jednak dobry humor cały czas  nam dopisywał. Kolejną atrakcją był czas wolny na zakupy w centrum handlowym, gdzie również zjedliśmy obiad. Wieczorem poszliśmy na pokaz koni, który zrobił na nas duże wrażenie. Konie niczym aktorzy odgrywały role na arenie tańcząc z hiszpańskimi kobietami.</a:t>
            </a:r>
            <a:endParaRPr lang="pl-PL" dirty="0"/>
          </a:p>
        </p:txBody>
      </p:sp>
      <p:pic>
        <p:nvPicPr>
          <p:cNvPr id="6146" name="Picture 2" descr="D:\Monika\monika1\HIszpania 2\DSCN4020.JPG"/>
          <p:cNvPicPr>
            <a:picLocks noChangeAspect="1" noChangeArrowheads="1"/>
          </p:cNvPicPr>
          <p:nvPr/>
        </p:nvPicPr>
        <p:blipFill>
          <a:blip r:embed="rId2" cstate="print"/>
          <a:srcRect/>
          <a:stretch>
            <a:fillRect/>
          </a:stretch>
        </p:blipFill>
        <p:spPr bwMode="auto">
          <a:xfrm>
            <a:off x="5500694" y="1285860"/>
            <a:ext cx="3214710" cy="2410549"/>
          </a:xfrm>
          <a:prstGeom prst="rect">
            <a:avLst/>
          </a:prstGeom>
          <a:noFill/>
          <a:effectLst>
            <a:glow rad="101600">
              <a:schemeClr val="accent3">
                <a:satMod val="175000"/>
                <a:alpha val="40000"/>
              </a:schemeClr>
            </a:glow>
            <a:softEdge rad="31750"/>
          </a:effectLst>
        </p:spPr>
      </p:pic>
      <p:pic>
        <p:nvPicPr>
          <p:cNvPr id="6148" name="Picture 4" descr="D:\Monika\monika1\HIszpania 2\DSCN4026.JPG"/>
          <p:cNvPicPr>
            <a:picLocks noChangeAspect="1" noChangeArrowheads="1"/>
          </p:cNvPicPr>
          <p:nvPr/>
        </p:nvPicPr>
        <p:blipFill>
          <a:blip r:embed="rId3" cstate="print"/>
          <a:srcRect/>
          <a:stretch>
            <a:fillRect/>
          </a:stretch>
        </p:blipFill>
        <p:spPr bwMode="auto">
          <a:xfrm>
            <a:off x="5500694" y="3857628"/>
            <a:ext cx="3283604" cy="2462209"/>
          </a:xfrm>
          <a:prstGeom prst="rect">
            <a:avLst/>
          </a:prstGeom>
          <a:noFill/>
          <a:effectLst>
            <a:glow rad="101600">
              <a:schemeClr val="accent3">
                <a:satMod val="175000"/>
                <a:alpha val="40000"/>
              </a:schemeClr>
            </a:glow>
            <a:softEdge rad="31750"/>
          </a:effectLst>
        </p:spPr>
      </p:pic>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221</TotalTime>
  <Words>137</Words>
  <Application>Microsoft Office PowerPoint</Application>
  <PresentationFormat>Pokaz na ekranie (4:3)</PresentationFormat>
  <Paragraphs>29</Paragraphs>
  <Slides>18</Slides>
  <Notes>0</Notes>
  <HiddenSlides>0</HiddenSlides>
  <MMClips>1</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Wędrówka</vt:lpstr>
      <vt:lpstr>Comenius 2012 21.04-28.04</vt:lpstr>
      <vt:lpstr>21.04.-sobota</vt:lpstr>
      <vt:lpstr>Slajd 3</vt:lpstr>
      <vt:lpstr>22.04.-niedziela</vt:lpstr>
      <vt:lpstr>Slajd 5</vt:lpstr>
      <vt:lpstr>23.04.-poniedziałek</vt:lpstr>
      <vt:lpstr>Slajd 7</vt:lpstr>
      <vt:lpstr>Slajd 8</vt:lpstr>
      <vt:lpstr>24.04.-wtorek</vt:lpstr>
      <vt:lpstr>Slajd 10</vt:lpstr>
      <vt:lpstr>25.04.-środa</vt:lpstr>
      <vt:lpstr>Slajd 12</vt:lpstr>
      <vt:lpstr>Slajd 13</vt:lpstr>
      <vt:lpstr>26.04.-czwartek</vt:lpstr>
      <vt:lpstr>Slajd 15</vt:lpstr>
      <vt:lpstr>27.04.-piątek</vt:lpstr>
      <vt:lpstr>28.04.-Sobota</vt:lpstr>
      <vt:lpstr>Slajd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Comenius 2012 21.04-28.04</dc:title>
  <dc:creator>Patryk</dc:creator>
  <cp:lastModifiedBy>Patryk</cp:lastModifiedBy>
  <cp:revision>32</cp:revision>
  <dcterms:created xsi:type="dcterms:W3CDTF">2012-05-21T14:46:27Z</dcterms:created>
  <dcterms:modified xsi:type="dcterms:W3CDTF">2012-05-22T18:02:25Z</dcterms:modified>
</cp:coreProperties>
</file>